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75" r:id="rId4"/>
    <p:sldId id="276" r:id="rId5"/>
    <p:sldId id="260" r:id="rId6"/>
    <p:sldId id="263" r:id="rId7"/>
    <p:sldId id="272" r:id="rId8"/>
    <p:sldId id="274" r:id="rId9"/>
    <p:sldId id="265" r:id="rId10"/>
    <p:sldId id="266" r:id="rId11"/>
    <p:sldId id="277" r:id="rId12"/>
    <p:sldId id="267" r:id="rId13"/>
    <p:sldId id="278" r:id="rId14"/>
    <p:sldId id="268" r:id="rId15"/>
    <p:sldId id="273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Caurla" initials="SC" lastIdx="2" clrIdx="0">
    <p:extLst>
      <p:ext uri="{19B8F6BF-5375-455C-9EA6-DF929625EA0E}">
        <p15:presenceInfo xmlns:p15="http://schemas.microsoft.com/office/powerpoint/2012/main" userId="S-1-5-21-3569255166-3711921035-3486062074-35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537" autoAdjust="0"/>
  </p:normalViewPr>
  <p:slideViewPr>
    <p:cSldViewPr snapToGrid="0">
      <p:cViewPr varScale="1">
        <p:scale>
          <a:sx n="110" d="100"/>
          <a:sy n="110" d="100"/>
        </p:scale>
        <p:origin x="3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caurla\Documents\PROJETS\SUBSTITUTION\Projet%20ANR\Classeur1%20(R&#233;cup&#233;r&#233;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caurla\Documents\PROJETS\SUBSTITUTION\Projet%20ANR\Classeur1%20(R&#233;cup&#233;r&#233;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caurla\Documents\PROJETS\SUBSTITUTION\Projet%20ANR\Classeur1%20(R&#233;cup&#233;r&#233;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euille_de_calcul_Microsoft_Excel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euille_de_calcul_Microsoft_Excel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scaurla\Documents\PROJETS\SUBSTITUTION\Projet%20ANR\Classeur1%20(R&#233;cup&#233;r&#233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119962133663017E-2"/>
          <c:y val="9.8259671403340826E-2"/>
          <c:w val="0.94376007573267395"/>
          <c:h val="0.4618028715457013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51-4462-BE4B-C5A5BECA2827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51-4462-BE4B-C5A5BECA282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51-4462-BE4B-C5A5BECA2827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51-4462-BE4B-C5A5BECA2827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51-4462-BE4B-C5A5BECA2827}"/>
              </c:ext>
            </c:extLst>
          </c:dPt>
          <c:cat>
            <c:strRef>
              <c:f>Feuil1!$A$209:$F$209</c:f>
              <c:strCache>
                <c:ptCount val="6"/>
                <c:pt idx="0">
                  <c:v>Produits fossiles</c:v>
                </c:pt>
                <c:pt idx="1">
                  <c:v>Produits bois </c:v>
                </c:pt>
                <c:pt idx="2">
                  <c:v>Produits bois alternatifs</c:v>
                </c:pt>
                <c:pt idx="3">
                  <c:v>Produits issus d'usages des terres alternatifs</c:v>
                </c:pt>
                <c:pt idx="4">
                  <c:v>Forêt</c:v>
                </c:pt>
                <c:pt idx="5">
                  <c:v>Substitution</c:v>
                </c:pt>
              </c:strCache>
            </c:strRef>
          </c:cat>
          <c:val>
            <c:numRef>
              <c:f>Feuil1!$A$210:$F$210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51-4462-BE4B-C5A5BECA2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64-4ECE-8285-B8FBA6BCA39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64-4ECE-8285-B8FBA6BCA39D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64-4ECE-8285-B8FBA6BCA39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364-4ECE-8285-B8FBA6BCA39D}"/>
              </c:ext>
            </c:extLst>
          </c:dPt>
          <c:cat>
            <c:strRef>
              <c:f>Feuil1!$A$214:$F$214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Feuil1!$A$215:$F$215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4-4ECE-8285-B8FBA6BCA39D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C364-4ECE-8285-B8FBA6BCA39D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C364-4ECE-8285-B8FBA6BCA3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C364-4ECE-8285-B8FBA6BCA3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4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C364-4ECE-8285-B8FBA6BCA39D}"/>
              </c:ext>
            </c:extLst>
          </c:dPt>
          <c:cat>
            <c:strRef>
              <c:f>Feuil1!$A$214:$F$214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Feuil1!$A$216:$F$216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364-4ECE-8285-B8FBA6BCA39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364-4ECE-8285-B8FBA6BCA39D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75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364-4ECE-8285-B8FBA6BCA39D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364-4ECE-8285-B8FBA6BCA39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C364-4ECE-8285-B8FBA6BCA39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C364-4ECE-8285-B8FBA6BCA39D}"/>
              </c:ext>
            </c:extLst>
          </c:dPt>
          <c:cat>
            <c:strRef>
              <c:f>Feuil1!$A$214:$F$214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Feuil1!$A$217:$F$217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364-4ECE-8285-B8FBA6BCA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98676448399505E-2"/>
          <c:y val="6.8523392825187115E-2"/>
          <c:w val="0.91750132355160052"/>
          <c:h val="0.8743737798204902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B8-4FDE-8957-A2874E79ACD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B8-4FDE-8957-A2874E79ACD2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1B8-4FDE-8957-A2874E79ACD2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1B8-4FDE-8957-A2874E79ACD2}"/>
              </c:ext>
            </c:extLst>
          </c:dPt>
          <c:cat>
            <c:strRef>
              <c:f>Feuil1!$A$109:$F$109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Feuil1!$A$110:$F$110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-1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B8-4FDE-8957-A2874E79ACD2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01B8-4FDE-8957-A2874E79ACD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01B8-4FDE-8957-A2874E79AC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01B8-4FDE-8957-A2874E79AC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4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1B8-4FDE-8957-A2874E79ACD2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6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01B8-4FDE-8957-A2874E79ACD2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01B8-4FDE-8957-A2874E79ACD2}"/>
              </c:ext>
            </c:extLst>
          </c:dPt>
          <c:cat>
            <c:strRef>
              <c:f>Feuil1!$A$109:$F$109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Feuil1!$A$111:$F$111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1B8-4FDE-8957-A2874E79ACD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1B8-4FDE-8957-A2874E79ACD2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1B8-4FDE-8957-A2874E79ACD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01B8-4FDE-8957-A2874E79ACD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01B8-4FDE-8957-A2874E79ACD2}"/>
              </c:ext>
            </c:extLst>
          </c:dPt>
          <c:cat>
            <c:strRef>
              <c:f>Feuil1!$A$109:$F$109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Feuil1!$A$112:$F$112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1B8-4FDE-8957-A2874E79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DC-4B54-9BAA-C9E1A6ECD2A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DC-4B54-9BAA-C9E1A6ECD2A3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DC-4B54-9BAA-C9E1A6ECD2A3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DC-4B54-9BAA-C9E1A6ECD2A3}"/>
              </c:ext>
            </c:extLst>
          </c:dPt>
          <c:cat>
            <c:strRef>
              <c:f>Feuil1!$A$93:$F$93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Feuil1!$A$94:$F$94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DC-4B54-9BAA-C9E1A6ECD2A3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4BDC-4B54-9BAA-C9E1A6ECD2A3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BDC-4B54-9BAA-C9E1A6ECD2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4BDC-4B54-9BAA-C9E1A6ECD2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4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4BDC-4B54-9BAA-C9E1A6ECD2A3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4BDC-4B54-9BAA-C9E1A6ECD2A3}"/>
              </c:ext>
            </c:extLst>
          </c:dPt>
          <c:cat>
            <c:strRef>
              <c:f>Feuil1!$A$93:$F$93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Feuil1!$A$95:$F$95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BDC-4B54-9BAA-C9E1A6ECD2A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BDC-4B54-9BAA-C9E1A6ECD2A3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ED7D31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BDC-4B54-9BAA-C9E1A6ECD2A3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BDC-4B54-9BAA-C9E1A6ECD2A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BDC-4B54-9BAA-C9E1A6ECD2A3}"/>
              </c:ext>
            </c:extLst>
          </c:dPt>
          <c:cat>
            <c:strRef>
              <c:f>Feuil1!$A$93:$F$93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Feuil1!$A$96:$F$96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BDC-4B54-9BAA-C9E1A6ECD2A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E7E6E6">
                    <a:lumMod val="2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4BDC-4B54-9BAA-C9E1A6ECD2A3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4BDC-4B54-9BAA-C9E1A6ECD2A3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4BDC-4B54-9BAA-C9E1A6ECD2A3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4BDC-4B54-9BAA-C9E1A6ECD2A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4BDC-4B54-9BAA-C9E1A6ECD2A3}"/>
              </c:ext>
            </c:extLst>
          </c:dPt>
          <c:cat>
            <c:strRef>
              <c:f>Feuil1!$A$93:$F$93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Feuil1!$A$97:$F$97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4BDC-4B54-9BAA-C9E1A6ECD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BF-4D24-8BBF-C0803A719CE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BF-4D24-8BBF-C0803A719CE5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4BF-4D24-8BBF-C0803A719CE5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4BF-4D24-8BBF-C0803A719CE5}"/>
              </c:ext>
            </c:extLst>
          </c:dPt>
          <c:cat>
            <c:strRef>
              <c:f>Feuil1!$A$148:$F$148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Feuil1!$A$149:$F$149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BF-4D24-8BBF-C0803A719CE5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4BF-4D24-8BBF-C0803A719CE5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ED7D31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4BF-4D24-8BBF-C0803A719C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24BF-4D24-8BBF-C0803A719C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4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24BF-4D24-8BBF-C0803A719CE5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24BF-4D24-8BBF-C0803A719CE5}"/>
              </c:ext>
            </c:extLst>
          </c:dPt>
          <c:cat>
            <c:strRef>
              <c:f>Feuil1!$A$148:$F$148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Feuil1!$A$150:$F$150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4BF-4D24-8BBF-C0803A719CE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E7E6E6">
                    <a:lumMod val="2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4BF-4D24-8BBF-C0803A719CE5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4BF-4D24-8BBF-C0803A719CE5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4BF-4D24-8BBF-C0803A719CE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4BF-4D24-8BBF-C0803A719CE5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4BF-4D24-8BBF-C0803A719CE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4BF-4D24-8BBF-C0803A719CE5}"/>
              </c:ext>
            </c:extLst>
          </c:dPt>
          <c:cat>
            <c:strRef>
              <c:f>Feuil1!$A$148:$F$148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Feuil1!$A$151:$F$151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4BF-4D24-8BBF-C0803A719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816393755902996E-2"/>
          <c:y val="5.1364470249661599E-2"/>
          <c:w val="0.91229427687196318"/>
          <c:h val="0.8808521671344733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C4-4598-AC8F-FF1795BD1AA5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rgbClr val="5B9BD5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C4-4598-AC8F-FF1795BD1AA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C4-4598-AC8F-FF1795BD1AA5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7C4-4598-AC8F-FF1795BD1AA5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7C4-4598-AC8F-FF1795BD1AA5}"/>
              </c:ext>
            </c:extLst>
          </c:dPt>
          <c:cat>
            <c:strRef>
              <c:f>Feuil1!$A$199:$F$199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Feuil1!$A$200:$F$200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C4-4598-AC8F-FF1795BD1AA5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E7C4-4598-AC8F-FF1795BD1AA5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E7C4-4598-AC8F-FF1795BD1A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E7C4-4598-AC8F-FF1795BD1AA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4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E7C4-4598-AC8F-FF1795BD1AA5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E7C4-4598-AC8F-FF1795BD1AA5}"/>
              </c:ext>
            </c:extLst>
          </c:dPt>
          <c:cat>
            <c:strRef>
              <c:f>Feuil1!$A$199:$F$199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Feuil1!$A$201:$F$201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7C4-4598-AC8F-FF1795BD1AA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E7C4-4598-AC8F-FF1795BD1AA5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rgbClr val="ED7D31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E7C4-4598-AC8F-FF1795BD1AA5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E7C4-4598-AC8F-FF1795BD1AA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E7C4-4598-AC8F-FF1795BD1AA5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E7C4-4598-AC8F-FF1795BD1AA5}"/>
              </c:ext>
            </c:extLst>
          </c:dPt>
          <c:cat>
            <c:strRef>
              <c:f>Feuil1!$A$199:$F$199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Feuil1!$A$202:$F$202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7C4-4598-AC8F-FF1795BD1AA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E7E6E6">
                    <a:lumMod val="2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E7C4-4598-AC8F-FF1795BD1AA5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E7C4-4598-AC8F-FF1795BD1AA5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75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E7C4-4598-AC8F-FF1795BD1AA5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E7C4-4598-AC8F-FF1795BD1AA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E7C4-4598-AC8F-FF1795BD1AA5}"/>
              </c:ext>
            </c:extLst>
          </c:dPt>
          <c:cat>
            <c:strRef>
              <c:f>Feuil1!$A$199:$F$199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Feuil1!$A$203:$F$203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E7C4-4598-AC8F-FF1795BD1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BE-4BC8-AEC4-1272B3B62676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BE-4BC8-AEC4-1272B3B6267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BE-4BC8-AEC4-1272B3B62676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BE-4BC8-AEC4-1272B3B62676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BE-4BC8-AEC4-1272B3B62676}"/>
              </c:ext>
            </c:extLst>
          </c:dPt>
          <c:cat>
            <c:strRef>
              <c:f>Feuil1!$A$167:$F$167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Feuil1!$A$168:$F$168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BE-4BC8-AEC4-1272B3B62676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FBE-4BC8-AEC4-1272B3B62676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BFBE-4BC8-AEC4-1272B3B626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BFBE-4BC8-AEC4-1272B3B626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4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BFBE-4BC8-AEC4-1272B3B62676}"/>
              </c:ext>
            </c:extLst>
          </c:dPt>
          <c:cat>
            <c:strRef>
              <c:f>Feuil1!$A$167:$F$167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Feuil1!$A$169:$F$169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-1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FBE-4BC8-AEC4-1272B3B6267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FBE-4BC8-AEC4-1272B3B62676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BFBE-4BC8-AEC4-1272B3B6267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BFBE-4BC8-AEC4-1272B3B62676}"/>
              </c:ext>
            </c:extLst>
          </c:dPt>
          <c:cat>
            <c:strRef>
              <c:f>Feuil1!$A$167:$F$167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Feuil1!$A$170:$F$170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FBE-4BC8-AEC4-1272B3B62676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E7E6E6">
                    <a:lumMod val="2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BFBE-4BC8-AEC4-1272B3B62676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BFBE-4BC8-AEC4-1272B3B62676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BFBE-4BC8-AEC4-1272B3B62676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BFBE-4BC8-AEC4-1272B3B6267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BFBE-4BC8-AEC4-1272B3B62676}"/>
              </c:ext>
            </c:extLst>
          </c:dPt>
          <c:cat>
            <c:strRef>
              <c:f>Feuil1!$A$167:$F$167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Feuil1!$A$171:$F$171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FBE-4BC8-AEC4-1272B3B62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bg2">
                  <a:lumMod val="1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DF-4202-8608-FA7A403345C2}"/>
              </c:ext>
            </c:extLst>
          </c:dPt>
          <c:dPt>
            <c:idx val="3"/>
            <c:invertIfNegative val="0"/>
            <c:bubble3D val="0"/>
            <c:spPr>
              <a:pattFill prst="wdDnDiag">
                <a:fgClr>
                  <a:srgbClr val="FFC000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DF-4202-8608-FA7A403345C2}"/>
              </c:ext>
            </c:extLst>
          </c:dPt>
          <c:dPt>
            <c:idx val="4"/>
            <c:invertIfNegative val="0"/>
            <c:bubble3D val="0"/>
            <c:spPr>
              <a:pattFill prst="wdDn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DF-4202-8608-FA7A403345C2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DF-4202-8608-FA7A403345C2}"/>
              </c:ext>
            </c:extLst>
          </c:dPt>
          <c:cat>
            <c:strRef>
              <c:f>Feuil1!$A$181:$F$181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Feuil1!$A$182:$F$182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DF-4202-8608-FA7A403345C2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bg2">
                    <a:lumMod val="1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6DF-4202-8608-FA7A403345C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A6DF-4202-8608-FA7A403345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A6DF-4202-8608-FA7A403345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chemeClr val="accent4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6DF-4202-8608-FA7A403345C2}"/>
              </c:ext>
            </c:extLst>
          </c:dPt>
          <c:cat>
            <c:strRef>
              <c:f>Feuil1!$A$181:$F$181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Feuil1!$A$183:$F$183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DF-4202-8608-FA7A403345C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25000"/>
                </a:srgbClr>
              </a:solidFill>
              <a:ln>
                <a:solidFill>
                  <a:srgbClr val="E7E6E6">
                    <a:lumMod val="1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7E6E6">
                    <a:lumMod val="1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6DF-4202-8608-FA7A403345C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solidFill>
                  <a:srgbClr val="ED7D31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ED7D31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6DF-4202-8608-FA7A403345C2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5B9BD5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6DF-4202-8608-FA7A403345C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solidFill>
                  <a:srgbClr val="FFC000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FFC000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6DF-4202-8608-FA7A403345C2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>
                  <a:lumMod val="75000"/>
                </a:srgbClr>
              </a:solidFill>
              <a:ln>
                <a:solidFill>
                  <a:srgbClr val="70AD47">
                    <a:lumMod val="5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70AD47">
                    <a:lumMod val="50000"/>
                  </a:s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6DF-4202-8608-FA7A403345C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translucentPowder"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6DF-4202-8608-FA7A403345C2}"/>
              </c:ext>
            </c:extLst>
          </c:dPt>
          <c:cat>
            <c:strRef>
              <c:f>Feuil1!$A$181:$F$181</c:f>
              <c:strCache>
                <c:ptCount val="6"/>
                <c:pt idx="0">
                  <c:v>Fossiles</c:v>
                </c:pt>
                <c:pt idx="1">
                  <c:v>Produits bois 1 </c:v>
                </c:pt>
                <c:pt idx="2">
                  <c:v>Produits bois 2 </c:v>
                </c:pt>
                <c:pt idx="3">
                  <c:v>Autres land uses </c:v>
                </c:pt>
                <c:pt idx="4">
                  <c:v>Forêt</c:v>
                </c:pt>
                <c:pt idx="5">
                  <c:v>Total</c:v>
                </c:pt>
              </c:strCache>
            </c:strRef>
          </c:cat>
          <c:val>
            <c:numRef>
              <c:f>Feuil1!$A$184:$F$184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6DF-4202-8608-FA7A40334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box"/>
        <c:axId val="1090146399"/>
        <c:axId val="1090145567"/>
        <c:axId val="0"/>
      </c:bar3DChart>
      <c:catAx>
        <c:axId val="1090146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0145567"/>
        <c:crosses val="autoZero"/>
        <c:auto val="1"/>
        <c:lblAlgn val="ctr"/>
        <c:lblOffset val="100"/>
        <c:noMultiLvlLbl val="0"/>
      </c:catAx>
      <c:valAx>
        <c:axId val="109014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0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282F6-82C8-458E-B950-77C6938C8ACD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40270-EDB7-4CAA-A0B6-D9DC89896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70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B30F-44A5-47AD-A42E-D83CA4AC86A9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73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E638-FB14-4102-B3B6-6902F8039283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10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E638-FB14-4102-B3B6-6902F8039283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3958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E638-FB14-4102-B3B6-6902F8039283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2921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E638-FB14-4102-B3B6-6902F8039283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9538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E638-FB14-4102-B3B6-6902F8039283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96598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AC3E-BD69-4B49-A366-281AAD67CFFF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1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4F0F-2BE4-4D55-898A-72860646392A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27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A911-E95B-4CEE-AB1C-C5E0CEC6F55F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8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8E80-32DB-42AA-AE41-D7CA4F46F30A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3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33E3-4578-405D-8280-FAAE5B6EE447}" type="datetime1">
              <a:rPr lang="fr-FR" smtClean="0"/>
              <a:t>06/11/2019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50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D6D2-61B5-429D-BC30-1693A08769B2}" type="datetime1">
              <a:rPr lang="fr-FR" smtClean="0"/>
              <a:t>06/11/2019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5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7F3-C2C4-4FBC-A582-CA6E5DDF17E1}" type="datetime1">
              <a:rPr lang="fr-FR" smtClean="0"/>
              <a:t>06/11/2019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69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BE71-3C46-49BD-981C-7FD28B8390F4}" type="datetime1">
              <a:rPr lang="fr-FR" smtClean="0"/>
              <a:t>06/11/2019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38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664B-5CE5-448E-B0A4-D332231A4494}" type="datetime1">
              <a:rPr lang="fr-FR" smtClean="0"/>
              <a:t>06/11/2019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D843-C596-4457-9089-FE3662E5815E}" type="datetime1">
              <a:rPr lang="fr-FR" smtClean="0"/>
              <a:t>06/11/2019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92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E638-FB14-4102-B3B6-6902F8039283}" type="datetime1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9712C3-466B-47E9-9E7D-70A32845A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0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La </a:t>
            </a:r>
            <a:r>
              <a:rPr lang="fr-FR" sz="3600" dirty="0"/>
              <a:t>substitution carbone par le bois-énergie comme mesure d’atténuation : fronts de sciences et questions en </a:t>
            </a:r>
            <a:r>
              <a:rPr lang="fr-FR" sz="3600" dirty="0" smtClean="0"/>
              <a:t>suspens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3889" y="4050833"/>
            <a:ext cx="8400114" cy="1096899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Sylvain Caurla</a:t>
            </a:r>
            <a:endParaRPr lang="fr-FR" dirty="0" smtClean="0"/>
          </a:p>
          <a:p>
            <a:r>
              <a:rPr lang="fr-FR" i="1" dirty="0"/>
              <a:t>Matinées de la transition énergétique dans le </a:t>
            </a:r>
            <a:r>
              <a:rPr lang="fr-FR" i="1" dirty="0" smtClean="0"/>
              <a:t>pôle métropolitain </a:t>
            </a:r>
            <a:r>
              <a:rPr lang="fr-FR" i="1" dirty="0"/>
              <a:t>Nord </a:t>
            </a:r>
            <a:r>
              <a:rPr lang="fr-FR" i="1" dirty="0" smtClean="0"/>
              <a:t>Franche-Comté 2019-3</a:t>
            </a:r>
            <a:endParaRPr lang="fr-FR" i="1" dirty="0" smtClean="0"/>
          </a:p>
          <a:p>
            <a:r>
              <a:rPr lang="fr-FR" i="1" dirty="0" smtClean="0"/>
              <a:t>Belfort 07/11/19</a:t>
            </a:r>
            <a:endParaRPr lang="fr-FR" i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/>
        </p:blipFill>
        <p:spPr>
          <a:xfrm>
            <a:off x="7972978" y="321049"/>
            <a:ext cx="1433076" cy="602434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30" y="5359207"/>
            <a:ext cx="1896405" cy="12290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52" y="374660"/>
            <a:ext cx="1909634" cy="6332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53" y="215844"/>
            <a:ext cx="792088" cy="792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5" y="215844"/>
            <a:ext cx="1599360" cy="7076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33" y="321049"/>
            <a:ext cx="1584176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10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30390" y="3426487"/>
            <a:ext cx="1355694" cy="538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7" name="Connecteur droit avec flèche 6"/>
          <p:cNvCxnSpPr/>
          <p:nvPr/>
        </p:nvCxnSpPr>
        <p:spPr>
          <a:xfrm>
            <a:off x="1285592" y="3387411"/>
            <a:ext cx="1500605" cy="1254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>
          <a:xfrm>
            <a:off x="3213876" y="1628800"/>
            <a:ext cx="32578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>
          <a:xfrm>
            <a:off x="1197652" y="1196752"/>
            <a:ext cx="151908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headEnd type="arrow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>
          <a:xfrm flipH="1" flipV="1">
            <a:off x="1197653" y="1394838"/>
            <a:ext cx="1736426" cy="150843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4" name="Rectangle à coins arrondis 13"/>
          <p:cNvSpPr/>
          <p:nvPr/>
        </p:nvSpPr>
        <p:spPr>
          <a:xfrm>
            <a:off x="147292" y="2636912"/>
            <a:ext cx="6201164" cy="1508154"/>
          </a:xfrm>
          <a:prstGeom prst="round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11025" y="3476663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16" name="Ellipse 15"/>
          <p:cNvSpPr/>
          <p:nvPr/>
        </p:nvSpPr>
        <p:spPr>
          <a:xfrm>
            <a:off x="1701708" y="3479599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17" name="Ellipse 16"/>
          <p:cNvSpPr/>
          <p:nvPr/>
        </p:nvSpPr>
        <p:spPr>
          <a:xfrm>
            <a:off x="2565804" y="1956045"/>
            <a:ext cx="576064" cy="37503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</a:t>
            </a:r>
          </a:p>
        </p:txBody>
      </p:sp>
      <p:sp>
        <p:nvSpPr>
          <p:cNvPr id="19" name="Ellipse 18"/>
          <p:cNvSpPr/>
          <p:nvPr/>
        </p:nvSpPr>
        <p:spPr>
          <a:xfrm>
            <a:off x="971369" y="1855980"/>
            <a:ext cx="682018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5601" y="3829480"/>
            <a:ext cx="17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srgbClr val="4F81BD"/>
                </a:solidFill>
                <a:latin typeface="Calibri"/>
              </a:rPr>
              <a:t>Consommation </a:t>
            </a:r>
            <a:endParaRPr lang="fr-FR" b="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16" y="2756796"/>
            <a:ext cx="931735" cy="119584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1" y="2902891"/>
            <a:ext cx="956586" cy="947254"/>
          </a:xfrm>
          <a:prstGeom prst="rect">
            <a:avLst/>
          </a:prstGeom>
        </p:spPr>
      </p:pic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4100355" y="371356"/>
            <a:ext cx="5720763" cy="1320800"/>
          </a:xfrm>
        </p:spPr>
        <p:txBody>
          <a:bodyPr/>
          <a:lstStyle/>
          <a:p>
            <a:r>
              <a:rPr lang="fr-FR" dirty="0" smtClean="0"/>
              <a:t>Effets </a:t>
            </a:r>
            <a:r>
              <a:rPr lang="fr-FR" dirty="0" err="1" smtClean="0"/>
              <a:t>conséquentiels</a:t>
            </a:r>
            <a:r>
              <a:rPr lang="fr-FR" dirty="0" smtClean="0"/>
              <a:t> sur la production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32" y="3033325"/>
            <a:ext cx="555301" cy="78632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1095" y="3149993"/>
            <a:ext cx="439838" cy="879676"/>
          </a:xfrm>
          <a:prstGeom prst="rect">
            <a:avLst/>
          </a:prstGeom>
        </p:spPr>
      </p:pic>
      <p:grpSp>
        <p:nvGrpSpPr>
          <p:cNvPr id="49" name="Grouper 675"/>
          <p:cNvGrpSpPr/>
          <p:nvPr/>
        </p:nvGrpSpPr>
        <p:grpSpPr>
          <a:xfrm>
            <a:off x="2934558" y="771090"/>
            <a:ext cx="610037" cy="785320"/>
            <a:chOff x="3299774" y="7847408"/>
            <a:chExt cx="428053" cy="571707"/>
          </a:xfrm>
        </p:grpSpPr>
        <p:sp>
          <p:nvSpPr>
            <p:cNvPr id="50" name="Rectangle 49"/>
            <p:cNvSpPr/>
            <p:nvPr/>
          </p:nvSpPr>
          <p:spPr>
            <a:xfrm>
              <a:off x="3494129" y="7852972"/>
              <a:ext cx="39343" cy="56058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30744" y="8110714"/>
              <a:ext cx="366113" cy="45096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Cadre 51"/>
            <p:cNvSpPr/>
            <p:nvPr/>
          </p:nvSpPr>
          <p:spPr>
            <a:xfrm>
              <a:off x="3299774" y="7847408"/>
              <a:ext cx="428053" cy="571707"/>
            </a:xfrm>
            <a:prstGeom prst="frame">
              <a:avLst/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er 534"/>
          <p:cNvGrpSpPr/>
          <p:nvPr/>
        </p:nvGrpSpPr>
        <p:grpSpPr>
          <a:xfrm>
            <a:off x="515968" y="778733"/>
            <a:ext cx="610037" cy="785320"/>
            <a:chOff x="3299774" y="7847408"/>
            <a:chExt cx="428053" cy="571707"/>
          </a:xfrm>
        </p:grpSpPr>
        <p:sp>
          <p:nvSpPr>
            <p:cNvPr id="54" name="Rectangle 53"/>
            <p:cNvSpPr/>
            <p:nvPr/>
          </p:nvSpPr>
          <p:spPr>
            <a:xfrm>
              <a:off x="3494129" y="7852972"/>
              <a:ext cx="39343" cy="560580"/>
            </a:xfrm>
            <a:prstGeom prst="rect">
              <a:avLst/>
            </a:prstGeom>
            <a:solidFill>
              <a:srgbClr val="558ED5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30744" y="8110714"/>
              <a:ext cx="366113" cy="45096"/>
            </a:xfrm>
            <a:prstGeom prst="rect">
              <a:avLst/>
            </a:prstGeom>
            <a:solidFill>
              <a:srgbClr val="558ED5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Cadre 55"/>
            <p:cNvSpPr/>
            <p:nvPr/>
          </p:nvSpPr>
          <p:spPr>
            <a:xfrm>
              <a:off x="3299774" y="7847408"/>
              <a:ext cx="428053" cy="571707"/>
            </a:xfrm>
            <a:prstGeom prst="fram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" y="673158"/>
            <a:ext cx="555301" cy="78632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11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30390" y="3426487"/>
            <a:ext cx="1355694" cy="538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7" name="Connecteur droit avec flèche 6"/>
          <p:cNvCxnSpPr/>
          <p:nvPr/>
        </p:nvCxnSpPr>
        <p:spPr>
          <a:xfrm>
            <a:off x="1285592" y="3387411"/>
            <a:ext cx="1500605" cy="1254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>
          <a:xfrm>
            <a:off x="3213876" y="1628800"/>
            <a:ext cx="32578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>
          <a:xfrm>
            <a:off x="1197652" y="1196752"/>
            <a:ext cx="151908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headEnd type="arrow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>
          <a:xfrm flipH="1" flipV="1">
            <a:off x="1197653" y="1394838"/>
            <a:ext cx="1736426" cy="150843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4" name="Rectangle à coins arrondis 13"/>
          <p:cNvSpPr/>
          <p:nvPr/>
        </p:nvSpPr>
        <p:spPr>
          <a:xfrm>
            <a:off x="147292" y="2636912"/>
            <a:ext cx="6201164" cy="1508154"/>
          </a:xfrm>
          <a:prstGeom prst="round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11025" y="3476663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16" name="Ellipse 15"/>
          <p:cNvSpPr/>
          <p:nvPr/>
        </p:nvSpPr>
        <p:spPr>
          <a:xfrm>
            <a:off x="1701708" y="3479599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17" name="Ellipse 16"/>
          <p:cNvSpPr/>
          <p:nvPr/>
        </p:nvSpPr>
        <p:spPr>
          <a:xfrm>
            <a:off x="2565804" y="1956045"/>
            <a:ext cx="576064" cy="37503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</a:t>
            </a:r>
          </a:p>
        </p:txBody>
      </p:sp>
      <p:sp>
        <p:nvSpPr>
          <p:cNvPr id="19" name="Ellipse 18"/>
          <p:cNvSpPr/>
          <p:nvPr/>
        </p:nvSpPr>
        <p:spPr>
          <a:xfrm>
            <a:off x="971369" y="1855980"/>
            <a:ext cx="682018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5601" y="3829480"/>
            <a:ext cx="17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srgbClr val="4F81BD"/>
                </a:solidFill>
                <a:latin typeface="Calibri"/>
              </a:rPr>
              <a:t>Consommation </a:t>
            </a:r>
            <a:endParaRPr lang="fr-FR" b="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16" y="2756796"/>
            <a:ext cx="931735" cy="119584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1" y="2902891"/>
            <a:ext cx="956586" cy="947254"/>
          </a:xfrm>
          <a:prstGeom prst="rect">
            <a:avLst/>
          </a:prstGeom>
        </p:spPr>
      </p:pic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4154079" y="371356"/>
            <a:ext cx="5667039" cy="1320800"/>
          </a:xfrm>
        </p:spPr>
        <p:txBody>
          <a:bodyPr/>
          <a:lstStyle/>
          <a:p>
            <a:r>
              <a:rPr lang="fr-FR" dirty="0" smtClean="0"/>
              <a:t>Effets </a:t>
            </a:r>
            <a:r>
              <a:rPr lang="fr-FR" dirty="0" err="1" smtClean="0"/>
              <a:t>conséquentiels</a:t>
            </a:r>
            <a:r>
              <a:rPr lang="fr-FR" dirty="0" smtClean="0"/>
              <a:t> sur la production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325" y="987098"/>
            <a:ext cx="1494448" cy="94476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32" y="3033325"/>
            <a:ext cx="555301" cy="78632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77" y="-57304"/>
            <a:ext cx="837178" cy="159801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1095" y="3149993"/>
            <a:ext cx="439838" cy="87967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86" y="409839"/>
            <a:ext cx="931735" cy="119584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989" y="1064282"/>
            <a:ext cx="1032091" cy="8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Effets des compétitions </a:t>
            </a:r>
            <a:r>
              <a:rPr lang="fr-FR" dirty="0" smtClean="0"/>
              <a:t>directes et indirectes entre </a:t>
            </a:r>
            <a:r>
              <a:rPr lang="fr-FR" dirty="0" smtClean="0"/>
              <a:t>productions de produits </a:t>
            </a:r>
            <a:r>
              <a:rPr lang="fr-FR" dirty="0" smtClean="0"/>
              <a:t>bois (P1 et PI1)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7448094" cy="388077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« Utiliser </a:t>
            </a:r>
            <a:r>
              <a:rPr lang="fr-FR" dirty="0" smtClean="0"/>
              <a:t>du bois pour l’énergie c’est ne pas l’utiliser pour autre </a:t>
            </a:r>
            <a:r>
              <a:rPr lang="fr-FR" dirty="0" smtClean="0"/>
              <a:t>chose »…</a:t>
            </a:r>
            <a:endParaRPr lang="fr-FR" dirty="0" smtClean="0"/>
          </a:p>
          <a:p>
            <a:r>
              <a:rPr lang="fr-FR" dirty="0" smtClean="0"/>
              <a:t>P1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e</a:t>
            </a:r>
            <a:r>
              <a:rPr lang="fr-FR" dirty="0" smtClean="0"/>
              <a:t>xemple </a:t>
            </a:r>
            <a:r>
              <a:rPr lang="fr-FR" dirty="0" smtClean="0"/>
              <a:t>Caurla et al., </a:t>
            </a:r>
            <a:r>
              <a:rPr lang="fr-FR" dirty="0" smtClean="0"/>
              <a:t>2018: effets </a:t>
            </a:r>
            <a:r>
              <a:rPr lang="fr-FR" dirty="0" smtClean="0"/>
              <a:t>sur le prix de pâte à papier non négligeable pour augmentation de + 20 Mm3 au niveau </a:t>
            </a:r>
            <a:r>
              <a:rPr lang="fr-FR" dirty="0" smtClean="0"/>
              <a:t>national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PI1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impacts indirects sur bilan carbone: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1417" t="37593" r="42467" b="39225"/>
          <a:stretch/>
        </p:blipFill>
        <p:spPr>
          <a:xfrm>
            <a:off x="750963" y="3547358"/>
            <a:ext cx="4302993" cy="159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2312" y="4100975"/>
            <a:ext cx="885463" cy="1128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564018"/>
              </p:ext>
            </p:extLst>
          </p:nvPr>
        </p:nvGraphicFramePr>
        <p:xfrm>
          <a:off x="8130019" y="2098025"/>
          <a:ext cx="3221538" cy="304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49976" t="65695" r="30153" b="6081"/>
          <a:stretch/>
        </p:blipFill>
        <p:spPr>
          <a:xfrm>
            <a:off x="5364166" y="5052349"/>
            <a:ext cx="2761262" cy="1634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56685" y="5621695"/>
            <a:ext cx="491624" cy="784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38389" y="6448824"/>
            <a:ext cx="509920" cy="1445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521389" y="2022089"/>
            <a:ext cx="4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(1)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329845" y="3673411"/>
            <a:ext cx="4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(2)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431819" y="4989806"/>
            <a:ext cx="3056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P1 et PI1 limitent les émissions liées aux autres produits bois ((2): compétitions) mais augmentent les émissions des substituts de ces autres produits (1), rendant la substitution incertaine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6907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9" grpId="0" animBg="1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" y="673158"/>
            <a:ext cx="555301" cy="78632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13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 rot="16200000">
            <a:off x="145872" y="2605735"/>
            <a:ext cx="6201165" cy="1510992"/>
          </a:xfrm>
          <a:prstGeom prst="roundRect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30390" y="3426487"/>
            <a:ext cx="1355694" cy="538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7" name="Connecteur droit avec flèche 6"/>
          <p:cNvCxnSpPr/>
          <p:nvPr/>
        </p:nvCxnSpPr>
        <p:spPr>
          <a:xfrm>
            <a:off x="1285592" y="3387411"/>
            <a:ext cx="1500605" cy="1254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>
          <a:xfrm>
            <a:off x="3213876" y="1628800"/>
            <a:ext cx="32578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>
          <a:xfrm>
            <a:off x="3230165" y="4029669"/>
            <a:ext cx="0" cy="166456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>
          <a:xfrm>
            <a:off x="3783332" y="6218371"/>
            <a:ext cx="1585533" cy="271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headEnd type="arrow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>
          <a:xfrm>
            <a:off x="1197652" y="1196752"/>
            <a:ext cx="151908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headEnd type="arrow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>
          <a:xfrm flipH="1" flipV="1">
            <a:off x="1197653" y="1394838"/>
            <a:ext cx="1736426" cy="150843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>
          <a:xfrm>
            <a:off x="3717932" y="3829579"/>
            <a:ext cx="1849945" cy="204297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4" name="Rectangle à coins arrondis 13"/>
          <p:cNvSpPr/>
          <p:nvPr/>
        </p:nvSpPr>
        <p:spPr>
          <a:xfrm>
            <a:off x="147292" y="2636912"/>
            <a:ext cx="6201164" cy="1508154"/>
          </a:xfrm>
          <a:prstGeom prst="round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11025" y="3476663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16" name="Ellipse 15"/>
          <p:cNvSpPr/>
          <p:nvPr/>
        </p:nvSpPr>
        <p:spPr>
          <a:xfrm>
            <a:off x="1701708" y="3479599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17" name="Ellipse 16"/>
          <p:cNvSpPr/>
          <p:nvPr/>
        </p:nvSpPr>
        <p:spPr>
          <a:xfrm>
            <a:off x="2565804" y="1956045"/>
            <a:ext cx="576064" cy="37503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</a:t>
            </a:r>
          </a:p>
        </p:txBody>
      </p:sp>
      <p:sp>
        <p:nvSpPr>
          <p:cNvPr id="18" name="Ellipse 17"/>
          <p:cNvSpPr/>
          <p:nvPr/>
        </p:nvSpPr>
        <p:spPr>
          <a:xfrm>
            <a:off x="3296188" y="4817331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P2</a:t>
            </a:r>
          </a:p>
        </p:txBody>
      </p:sp>
      <p:sp>
        <p:nvSpPr>
          <p:cNvPr id="19" name="Ellipse 18"/>
          <p:cNvSpPr/>
          <p:nvPr/>
        </p:nvSpPr>
        <p:spPr>
          <a:xfrm>
            <a:off x="971369" y="1855980"/>
            <a:ext cx="682018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PI1</a:t>
            </a:r>
          </a:p>
        </p:txBody>
      </p:sp>
      <p:sp>
        <p:nvSpPr>
          <p:cNvPr id="20" name="Ellipse 19"/>
          <p:cNvSpPr/>
          <p:nvPr/>
        </p:nvSpPr>
        <p:spPr>
          <a:xfrm>
            <a:off x="5084765" y="4910304"/>
            <a:ext cx="682018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5601" y="3829480"/>
            <a:ext cx="17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srgbClr val="4F81BD"/>
                </a:solidFill>
                <a:latin typeface="Calibri"/>
              </a:rPr>
              <a:t>Consommation </a:t>
            </a:r>
            <a:endParaRPr lang="fr-FR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1893691" y="5098582"/>
            <a:ext cx="153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srgbClr val="C0504D"/>
                </a:solidFill>
                <a:latin typeface="Calibri"/>
              </a:rPr>
              <a:t>Production</a:t>
            </a:r>
            <a:endParaRPr lang="fr-FR" b="1" dirty="0">
              <a:solidFill>
                <a:srgbClr val="C0504D"/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382" y="5641188"/>
            <a:ext cx="1214784" cy="81799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116" y="2756796"/>
            <a:ext cx="931735" cy="1195849"/>
          </a:xfrm>
          <a:prstGeom prst="rect">
            <a:avLst/>
          </a:prstGeom>
        </p:spPr>
      </p:pic>
      <p:pic>
        <p:nvPicPr>
          <p:cNvPr id="34" name="Picture 3" descr="C:\Users\Sylvain\AppData\Local\Microsoft\Windows\Temporary Internet Files\Content.IE5\8WW846IK\wheat-312037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03" y="5680373"/>
            <a:ext cx="662229" cy="67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1" y="2902891"/>
            <a:ext cx="956586" cy="947254"/>
          </a:xfrm>
          <a:prstGeom prst="rect">
            <a:avLst/>
          </a:prstGeom>
        </p:spPr>
      </p:pic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4219879" y="371356"/>
            <a:ext cx="5601239" cy="1320800"/>
          </a:xfrm>
        </p:spPr>
        <p:txBody>
          <a:bodyPr/>
          <a:lstStyle/>
          <a:p>
            <a:r>
              <a:rPr lang="fr-FR" dirty="0" smtClean="0"/>
              <a:t>Effets </a:t>
            </a:r>
            <a:r>
              <a:rPr lang="fr-FR" dirty="0" err="1" smtClean="0"/>
              <a:t>conséquentiels</a:t>
            </a:r>
            <a:r>
              <a:rPr lang="fr-FR" dirty="0" smtClean="0"/>
              <a:t> sur la production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6325" y="987098"/>
            <a:ext cx="1494448" cy="94476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32" y="3033325"/>
            <a:ext cx="555301" cy="78632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977" y="-57304"/>
            <a:ext cx="837178" cy="159801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1095" y="3149993"/>
            <a:ext cx="439838" cy="87967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86" y="409839"/>
            <a:ext cx="931735" cy="119584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1989" y="1064282"/>
            <a:ext cx="1032091" cy="8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052134" cy="1320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Effet </a:t>
            </a:r>
            <a:r>
              <a:rPr lang="fr-FR" dirty="0" smtClean="0"/>
              <a:t>sur </a:t>
            </a:r>
            <a:r>
              <a:rPr lang="fr-FR" dirty="0" smtClean="0"/>
              <a:t>le </a:t>
            </a:r>
            <a:r>
              <a:rPr lang="fr-FR" dirty="0" smtClean="0"/>
              <a:t>changement d’usage des terres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60589"/>
            <a:ext cx="4691071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Émissions</a:t>
            </a:r>
            <a:r>
              <a:rPr lang="en-US" dirty="0" smtClean="0"/>
              <a:t> </a:t>
            </a:r>
            <a:r>
              <a:rPr lang="en-US" dirty="0" err="1" smtClean="0"/>
              <a:t>directes</a:t>
            </a:r>
            <a:r>
              <a:rPr lang="en-US" dirty="0" smtClean="0"/>
              <a:t> des usages </a:t>
            </a:r>
            <a:r>
              <a:rPr lang="en-US" dirty="0" err="1" smtClean="0"/>
              <a:t>alternatifs</a:t>
            </a:r>
            <a:r>
              <a:rPr lang="en-US" dirty="0" smtClean="0"/>
              <a:t> (P2)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émissions</a:t>
            </a:r>
            <a:r>
              <a:rPr lang="en-US" dirty="0" smtClean="0"/>
              <a:t> </a:t>
            </a:r>
            <a:r>
              <a:rPr lang="en-US" dirty="0" err="1" smtClean="0"/>
              <a:t>indirectes</a:t>
            </a:r>
            <a:r>
              <a:rPr lang="en-US" dirty="0" smtClean="0"/>
              <a:t> (PI2)</a:t>
            </a:r>
          </a:p>
          <a:p>
            <a:r>
              <a:rPr lang="en-US" dirty="0" err="1" smtClean="0"/>
              <a:t>Exemple</a:t>
            </a:r>
            <a:r>
              <a:rPr lang="en-US" dirty="0" smtClean="0"/>
              <a:t> pour PI2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Buchspies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Kaltschmitt</a:t>
            </a:r>
            <a:r>
              <a:rPr lang="en-US" dirty="0" smtClean="0"/>
              <a:t> (2018</a:t>
            </a:r>
            <a:r>
              <a:rPr lang="en-US" dirty="0" smtClean="0"/>
              <a:t>): </a:t>
            </a:r>
          </a:p>
          <a:p>
            <a:pPr lvl="1"/>
            <a:r>
              <a:rPr lang="fr-FR" dirty="0" smtClean="0"/>
              <a:t>« </a:t>
            </a:r>
            <a:r>
              <a:rPr lang="fr-FR" i="1" dirty="0" smtClean="0"/>
              <a:t>Si </a:t>
            </a:r>
            <a:r>
              <a:rPr lang="fr-FR" i="1" dirty="0"/>
              <a:t>l’éthanol </a:t>
            </a:r>
            <a:r>
              <a:rPr lang="fr-FR" i="1" dirty="0" smtClean="0"/>
              <a:t>de première génération (1G) </a:t>
            </a:r>
            <a:r>
              <a:rPr lang="fr-FR" i="1" dirty="0"/>
              <a:t>est remplacé par de l’éthanol </a:t>
            </a:r>
            <a:r>
              <a:rPr lang="fr-FR" i="1" dirty="0" smtClean="0"/>
              <a:t>de seconde génération (2G), </a:t>
            </a:r>
            <a:r>
              <a:rPr lang="fr-FR" i="1" dirty="0"/>
              <a:t>les émissions de gaz à effet de serre augmentent dans une plage allant de 7,5 à 16,5 kg de </a:t>
            </a:r>
            <a:r>
              <a:rPr lang="fr-FR" i="1" dirty="0" smtClean="0"/>
              <a:t>CO</a:t>
            </a:r>
            <a:r>
              <a:rPr lang="fr-FR" i="1" baseline="-25000" dirty="0" smtClean="0"/>
              <a:t>2</a:t>
            </a:r>
            <a:r>
              <a:rPr lang="fr-FR" i="1" dirty="0" smtClean="0"/>
              <a:t>éq/GJ</a:t>
            </a:r>
            <a:r>
              <a:rPr lang="fr-FR" i="1" dirty="0"/>
              <a:t>. Cela est principalement dû </a:t>
            </a:r>
            <a:r>
              <a:rPr lang="fr-FR" i="1" dirty="0" smtClean="0"/>
              <a:t>au changement dans la provenance d'aliments </a:t>
            </a:r>
            <a:r>
              <a:rPr lang="fr-FR" i="1" dirty="0"/>
              <a:t>pour animaux </a:t>
            </a:r>
            <a:r>
              <a:rPr lang="fr-FR" i="1" dirty="0" smtClean="0"/>
              <a:t>en </a:t>
            </a:r>
            <a:r>
              <a:rPr lang="fr-FR" i="1" dirty="0"/>
              <a:t>conséquence du changement de production: la production d'éthanol 1G fournit un aliment riche en protéines qui doit être </a:t>
            </a:r>
            <a:r>
              <a:rPr lang="fr-FR" i="1" dirty="0" smtClean="0"/>
              <a:t>produit </a:t>
            </a:r>
            <a:r>
              <a:rPr lang="fr-FR" i="1" dirty="0"/>
              <a:t>par d'autres </a:t>
            </a:r>
            <a:r>
              <a:rPr lang="fr-FR" i="1" dirty="0" smtClean="0"/>
              <a:t>moyens avec une production 2G. </a:t>
            </a:r>
            <a:r>
              <a:rPr lang="fr-FR" i="1" dirty="0"/>
              <a:t>Par conséquent, le principal facteur d'augmentation des émissions est la fourniture de tourteau de soja et implique des émissions provenant </a:t>
            </a:r>
            <a:r>
              <a:rPr lang="fr-FR" i="1" dirty="0" smtClean="0"/>
              <a:t>du changement d’usage des terres</a:t>
            </a:r>
            <a:r>
              <a:rPr lang="fr-FR" dirty="0" smtClean="0"/>
              <a:t> ».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2564" t="26664" r="34482" b="17881"/>
          <a:stretch/>
        </p:blipFill>
        <p:spPr>
          <a:xfrm>
            <a:off x="5213794" y="253667"/>
            <a:ext cx="5058740" cy="3547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15873" y="609600"/>
            <a:ext cx="1469986" cy="778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885080"/>
              </p:ext>
            </p:extLst>
          </p:nvPr>
        </p:nvGraphicFramePr>
        <p:xfrm>
          <a:off x="5973356" y="4224360"/>
          <a:ext cx="3539616" cy="181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lipse 5"/>
          <p:cNvSpPr/>
          <p:nvPr/>
        </p:nvSpPr>
        <p:spPr>
          <a:xfrm>
            <a:off x="6979534" y="3125165"/>
            <a:ext cx="1180618" cy="5324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96006" y="3641397"/>
            <a:ext cx="153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Scénarios avec Ethanol 2G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207354" y="3134548"/>
            <a:ext cx="513144" cy="5324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952335" y="3631201"/>
            <a:ext cx="153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</a:rPr>
              <a:t>Scénarios avec Ethanol 1G</a:t>
            </a:r>
            <a:endParaRPr lang="fr-F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43868" y="124179"/>
            <a:ext cx="242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C00000"/>
                </a:solidFill>
              </a:rPr>
              <a:t>Changement d’usage des sols: plus gros contributeur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53983" y="5941284"/>
            <a:ext cx="305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P2 et PI2 augmentent limitent les émissions liées aux changements d’usages des sols rendant la substitution incertaine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2436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&amp; </a:t>
            </a:r>
            <a:r>
              <a:rPr lang="fr-FR" dirty="0" err="1" smtClean="0"/>
              <a:t>take</a:t>
            </a:r>
            <a:r>
              <a:rPr lang="fr-FR" dirty="0"/>
              <a:t>-</a:t>
            </a:r>
            <a:r>
              <a:rPr lang="fr-FR" dirty="0" smtClean="0"/>
              <a:t>home messages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387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Aujourd’hui aucune ACV ne tient compte de la totalité des effets dynamiques et </a:t>
            </a:r>
            <a:r>
              <a:rPr lang="fr-FR" dirty="0" err="1"/>
              <a:t>conséquentiels</a:t>
            </a:r>
            <a:r>
              <a:rPr lang="fr-FR" dirty="0"/>
              <a:t> présentés ici:</a:t>
            </a:r>
          </a:p>
          <a:p>
            <a:pPr lvl="1"/>
            <a:r>
              <a:rPr lang="fr-FR" dirty="0"/>
              <a:t>Prise en compte partielle, surtout changements usages des sols et, dans une moindre mesure, dynamique forestière (changement climatique</a:t>
            </a:r>
            <a:r>
              <a:rPr lang="fr-FR" dirty="0" smtClean="0"/>
              <a:t>)</a:t>
            </a:r>
          </a:p>
          <a:p>
            <a:pPr lvl="1"/>
            <a:r>
              <a:rPr lang="fr-FR" b="1" u="sng" dirty="0" smtClean="0"/>
              <a:t>Un premier pas serait d’expliciter, à chaque utilisation des « coefficients de substitution » ce qui est pris (et surtout non pris) en compte dans le calcul</a:t>
            </a:r>
          </a:p>
          <a:p>
            <a:pPr lvl="1"/>
            <a:r>
              <a:rPr lang="fr-FR" b="1" u="sng" dirty="0" smtClean="0"/>
              <a:t>Ne jamais « moyenner » des coefficients de substitution, ça n’a pas de sens</a:t>
            </a:r>
          </a:p>
          <a:p>
            <a:pPr lvl="1"/>
            <a:r>
              <a:rPr lang="fr-FR" dirty="0" smtClean="0"/>
              <a:t>L’apparente simplicité de ces coefficient cache une grande complexité de calcul</a:t>
            </a:r>
            <a:endParaRPr lang="fr-FR" dirty="0"/>
          </a:p>
          <a:p>
            <a:pPr lvl="1"/>
            <a:r>
              <a:rPr lang="fr-FR" dirty="0"/>
              <a:t>Manque études pour évaluer l’importance relative de tous ces facteurs</a:t>
            </a:r>
          </a:p>
          <a:p>
            <a:r>
              <a:rPr lang="fr-FR" dirty="0" smtClean="0"/>
              <a:t>La </a:t>
            </a:r>
            <a:r>
              <a:rPr lang="fr-FR" dirty="0" smtClean="0"/>
              <a:t>question de l’intentionnalité (et donc de l’</a:t>
            </a:r>
            <a:r>
              <a:rPr lang="fr-FR" dirty="0" err="1" smtClean="0"/>
              <a:t>additionalité</a:t>
            </a:r>
            <a:r>
              <a:rPr lang="fr-FR" dirty="0" smtClean="0"/>
              <a:t> des mesures</a:t>
            </a:r>
            <a:r>
              <a:rPr lang="fr-FR" dirty="0" smtClean="0"/>
              <a:t>) est complexe</a:t>
            </a:r>
            <a:endParaRPr lang="fr-FR" dirty="0" smtClean="0"/>
          </a:p>
          <a:p>
            <a:pPr lvl="1"/>
            <a:r>
              <a:rPr lang="fr-FR" dirty="0" smtClean="0"/>
              <a:t>Exemple </a:t>
            </a:r>
            <a:r>
              <a:rPr lang="fr-FR" dirty="0" smtClean="0"/>
              <a:t>des poêles </a:t>
            </a:r>
            <a:r>
              <a:rPr lang="fr-FR" dirty="0" smtClean="0"/>
              <a:t>à bois plus efficaces installés pour remplacer des poêles </a:t>
            </a:r>
            <a:r>
              <a:rPr lang="fr-FR" dirty="0" smtClean="0"/>
              <a:t>déficients (qui auraient été remplacés dans tous les cas):</a:t>
            </a:r>
            <a:endParaRPr lang="fr-FR" dirty="0"/>
          </a:p>
          <a:p>
            <a:pPr lvl="2"/>
            <a:r>
              <a:rPr lang="fr-FR" dirty="0" smtClean="0"/>
              <a:t>Si </a:t>
            </a:r>
            <a:r>
              <a:rPr lang="fr-FR" dirty="0" smtClean="0"/>
              <a:t>on est dans une logique d’attribuer des responsabilités (par exemple </a:t>
            </a:r>
            <a:r>
              <a:rPr lang="fr-FR" dirty="0" smtClean="0"/>
              <a:t>attribuer </a:t>
            </a:r>
            <a:r>
              <a:rPr lang="fr-FR" dirty="0" smtClean="0"/>
              <a:t>des crédits carbone) alors il ne faut pas </a:t>
            </a:r>
            <a:r>
              <a:rPr lang="fr-FR" dirty="0" smtClean="0"/>
              <a:t>considérer </a:t>
            </a:r>
            <a:r>
              <a:rPr lang="fr-FR" dirty="0" smtClean="0"/>
              <a:t>que c’est une mesure à gain </a:t>
            </a:r>
            <a:r>
              <a:rPr lang="fr-FR" dirty="0" smtClean="0"/>
              <a:t>d’émission</a:t>
            </a:r>
          </a:p>
          <a:p>
            <a:pPr lvl="2"/>
            <a:r>
              <a:rPr lang="fr-FR" dirty="0" smtClean="0"/>
              <a:t>Mais </a:t>
            </a:r>
            <a:r>
              <a:rPr lang="fr-FR" dirty="0" smtClean="0"/>
              <a:t>si on est dans une démarche de comparaison </a:t>
            </a:r>
            <a:r>
              <a:rPr lang="fr-FR" dirty="0" smtClean="0"/>
              <a:t>de technologies par exemple, cela peut faire sens</a:t>
            </a:r>
          </a:p>
          <a:p>
            <a:r>
              <a:rPr lang="fr-FR" dirty="0" smtClean="0"/>
              <a:t>« Aveuglement par le coefficient de substitution »: les ACV ne se limitent pas aux émissions de GHG, bien d’autres indicateurs devraient également être intégrés aux analyses: eutrophication, particules fines, biodiversité, </a:t>
            </a:r>
            <a:r>
              <a:rPr lang="fr-FR" dirty="0" err="1" smtClean="0"/>
              <a:t>etc</a:t>
            </a:r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89905"/>
            <a:ext cx="8596668" cy="435145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Azevedo</a:t>
            </a:r>
            <a:r>
              <a:rPr lang="en-US" dirty="0"/>
              <a:t>, IML (2014) Consumer End-Use </a:t>
            </a:r>
            <a:r>
              <a:rPr lang="en-US" dirty="0" smtClean="0"/>
              <a:t>Energy Efficiency </a:t>
            </a:r>
            <a:r>
              <a:rPr lang="en-US" dirty="0"/>
              <a:t>and Rebound </a:t>
            </a:r>
            <a:r>
              <a:rPr lang="en-US" dirty="0" smtClean="0"/>
              <a:t>Effects, </a:t>
            </a:r>
            <a:r>
              <a:rPr lang="fr-FR" dirty="0" err="1"/>
              <a:t>Annu</a:t>
            </a:r>
            <a:r>
              <a:rPr lang="fr-FR" dirty="0"/>
              <a:t>. </a:t>
            </a:r>
            <a:r>
              <a:rPr lang="fr-FR" dirty="0" err="1"/>
              <a:t>Rev</a:t>
            </a:r>
            <a:r>
              <a:rPr lang="fr-FR" dirty="0"/>
              <a:t>. Environ. </a:t>
            </a:r>
            <a:r>
              <a:rPr lang="fr-FR" dirty="0" err="1"/>
              <a:t>Resour</a:t>
            </a:r>
            <a:r>
              <a:rPr lang="fr-FR" dirty="0"/>
              <a:t>. 2014. </a:t>
            </a:r>
            <a:r>
              <a:rPr lang="fr-FR" dirty="0" smtClean="0"/>
              <a:t>39:393–418,</a:t>
            </a:r>
            <a:endParaRPr lang="en-US" dirty="0"/>
          </a:p>
          <a:p>
            <a:r>
              <a:rPr lang="en-US" dirty="0" err="1" smtClean="0"/>
              <a:t>Buchspies</a:t>
            </a:r>
            <a:r>
              <a:rPr lang="en-US" dirty="0" smtClean="0"/>
              <a:t>, B., </a:t>
            </a:r>
            <a:r>
              <a:rPr lang="en-US" dirty="0" err="1" smtClean="0"/>
              <a:t>Kaltschmitt</a:t>
            </a:r>
            <a:r>
              <a:rPr lang="en-US" dirty="0" smtClean="0"/>
              <a:t>, M., 2018. A </a:t>
            </a:r>
            <a:r>
              <a:rPr lang="en-US" dirty="0"/>
              <a:t>consequential assessment of changes in greenhouse gas emissions due </a:t>
            </a:r>
            <a:r>
              <a:rPr lang="en-US" dirty="0" smtClean="0"/>
              <a:t>to the </a:t>
            </a:r>
            <a:r>
              <a:rPr lang="en-US" dirty="0"/>
              <a:t>introduction of wheat straw ethanol in the context of </a:t>
            </a:r>
            <a:r>
              <a:rPr lang="en-US" dirty="0" smtClean="0"/>
              <a:t>European </a:t>
            </a:r>
            <a:r>
              <a:rPr lang="fr-FR" dirty="0" err="1" smtClean="0"/>
              <a:t>legislation</a:t>
            </a:r>
            <a:r>
              <a:rPr lang="fr-FR" dirty="0" smtClean="0"/>
              <a:t>,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, </a:t>
            </a:r>
            <a:r>
              <a:rPr lang="fr-FR" dirty="0" smtClean="0"/>
              <a:t>368-381</a:t>
            </a:r>
          </a:p>
          <a:p>
            <a:r>
              <a:rPr lang="en-US" dirty="0"/>
              <a:t>Caurla, S., Bertrand, V., Delacote, P., Le Cadre, E., 2018. Heat or power: How to increase the use </a:t>
            </a:r>
            <a:r>
              <a:rPr lang="en-US" dirty="0" smtClean="0"/>
              <a:t>of energy </a:t>
            </a:r>
            <a:r>
              <a:rPr lang="en-US" dirty="0"/>
              <a:t>wood at the lowest cost?, </a:t>
            </a:r>
            <a:r>
              <a:rPr lang="en-US" i="1" dirty="0"/>
              <a:t>Energy </a:t>
            </a:r>
            <a:r>
              <a:rPr lang="en-US" i="1" dirty="0" smtClean="0"/>
              <a:t>Economics </a:t>
            </a:r>
            <a:r>
              <a:rPr lang="en-US" dirty="0" smtClean="0"/>
              <a:t>75</a:t>
            </a:r>
            <a:r>
              <a:rPr lang="en-US" dirty="0"/>
              <a:t>, p 85-103.</a:t>
            </a:r>
            <a:endParaRPr lang="fr-FR" dirty="0" smtClean="0"/>
          </a:p>
          <a:p>
            <a:r>
              <a:rPr lang="fr-FR" dirty="0" smtClean="0"/>
              <a:t>Clot, S., </a:t>
            </a:r>
            <a:r>
              <a:rPr lang="fr-FR" dirty="0" err="1" smtClean="0"/>
              <a:t>Grolleau</a:t>
            </a:r>
            <a:r>
              <a:rPr lang="fr-FR" dirty="0" smtClean="0"/>
              <a:t>, G., Ibanez, L., </a:t>
            </a:r>
            <a:r>
              <a:rPr lang="fr-FR" dirty="0" err="1" smtClean="0"/>
              <a:t>Ndodjang</a:t>
            </a:r>
            <a:r>
              <a:rPr lang="fr-FR" dirty="0" smtClean="0"/>
              <a:t>, P. (2014) L'effet </a:t>
            </a:r>
            <a:r>
              <a:rPr lang="fr-FR" dirty="0"/>
              <a:t>de compensation morale ou comment les « bonnes actions » peuvent aboutir à une situation </a:t>
            </a:r>
            <a:r>
              <a:rPr lang="fr-FR" dirty="0" smtClean="0"/>
              <a:t>indésirable. Revue Economique 65: 557-572.</a:t>
            </a:r>
            <a:endParaRPr lang="fr-FR" dirty="0" smtClean="0"/>
          </a:p>
          <a:p>
            <a:r>
              <a:rPr lang="fr-FR" dirty="0" err="1" smtClean="0"/>
              <a:t>Friedlingstein</a:t>
            </a:r>
            <a:r>
              <a:rPr lang="fr-FR" dirty="0"/>
              <a:t>, P., </a:t>
            </a:r>
            <a:r>
              <a:rPr lang="fr-FR" dirty="0" err="1"/>
              <a:t>Meinshausen</a:t>
            </a:r>
            <a:r>
              <a:rPr lang="fr-FR" dirty="0"/>
              <a:t>, M., </a:t>
            </a:r>
            <a:r>
              <a:rPr lang="fr-FR" dirty="0" err="1"/>
              <a:t>Arora</a:t>
            </a:r>
            <a:r>
              <a:rPr lang="fr-FR" dirty="0"/>
              <a:t>, V.K., Jones, C.D., </a:t>
            </a:r>
            <a:r>
              <a:rPr lang="fr-FR" dirty="0" err="1"/>
              <a:t>Anav</a:t>
            </a:r>
            <a:r>
              <a:rPr lang="fr-FR" dirty="0"/>
              <a:t>, A., </a:t>
            </a:r>
            <a:r>
              <a:rPr lang="fr-FR" dirty="0" err="1"/>
              <a:t>Liddicoat</a:t>
            </a:r>
            <a:r>
              <a:rPr lang="fr-FR" dirty="0"/>
              <a:t>, S.K., </a:t>
            </a:r>
            <a:r>
              <a:rPr lang="fr-FR" dirty="0" err="1"/>
              <a:t>Knutti</a:t>
            </a:r>
            <a:r>
              <a:rPr lang="fr-FR" dirty="0"/>
              <a:t>, R., 2014. </a:t>
            </a:r>
            <a:r>
              <a:rPr lang="fr-FR" dirty="0" err="1"/>
              <a:t>Uncertainties</a:t>
            </a:r>
            <a:r>
              <a:rPr lang="fr-FR" dirty="0"/>
              <a:t> in CMIP5 </a:t>
            </a:r>
            <a:r>
              <a:rPr lang="fr-FR" dirty="0" err="1"/>
              <a:t>Climate</a:t>
            </a:r>
            <a:r>
              <a:rPr lang="fr-FR" dirty="0"/>
              <a:t> Projections due to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smtClean="0"/>
              <a:t>Cycle Feedbacks</a:t>
            </a:r>
            <a:r>
              <a:rPr lang="fr-FR" dirty="0"/>
              <a:t>. Journal of </a:t>
            </a:r>
            <a:r>
              <a:rPr lang="fr-FR" dirty="0" err="1"/>
              <a:t>Climate</a:t>
            </a:r>
            <a:r>
              <a:rPr lang="fr-FR" dirty="0"/>
              <a:t> 27, 511–526. </a:t>
            </a:r>
            <a:r>
              <a:rPr lang="fr-FR" dirty="0" smtClean="0"/>
              <a:t>doi:10.1175/JCLI-D-12-00579.1</a:t>
            </a:r>
          </a:p>
          <a:p>
            <a:r>
              <a:rPr lang="en-US" dirty="0"/>
              <a:t>Greening, L. A., Greene, D. L. &amp; </a:t>
            </a:r>
            <a:r>
              <a:rPr lang="en-US" dirty="0" err="1"/>
              <a:t>Difiglio</a:t>
            </a:r>
            <a:r>
              <a:rPr lang="en-US" dirty="0"/>
              <a:t>, C. </a:t>
            </a:r>
            <a:r>
              <a:rPr lang="en-US" dirty="0" smtClean="0"/>
              <a:t>2000. Energy </a:t>
            </a:r>
            <a:r>
              <a:rPr lang="en-US" dirty="0"/>
              <a:t>efficiency and consumption—the rebound effect—a survey. Energy Policy 28, </a:t>
            </a:r>
            <a:r>
              <a:rPr lang="en-US" dirty="0" smtClean="0"/>
              <a:t>389–401.</a:t>
            </a:r>
          </a:p>
          <a:p>
            <a:r>
              <a:rPr lang="fr-FR" dirty="0" smtClean="0"/>
              <a:t>Luyssaert</a:t>
            </a:r>
            <a:r>
              <a:rPr lang="fr-FR" dirty="0"/>
              <a:t>, S., Schulze, E.D., Borner, A., </a:t>
            </a:r>
            <a:r>
              <a:rPr lang="fr-FR" dirty="0" err="1"/>
              <a:t>Knohl</a:t>
            </a:r>
            <a:r>
              <a:rPr lang="fr-FR" dirty="0"/>
              <a:t>, A., </a:t>
            </a:r>
            <a:r>
              <a:rPr lang="fr-FR" dirty="0" err="1"/>
              <a:t>Hessenmoller</a:t>
            </a:r>
            <a:r>
              <a:rPr lang="fr-FR" dirty="0"/>
              <a:t>, D., Law, B.E., Ciais, P., Grace, J., 2008. Old-</a:t>
            </a:r>
            <a:r>
              <a:rPr lang="fr-FR" dirty="0" err="1"/>
              <a:t>growth</a:t>
            </a:r>
            <a:r>
              <a:rPr lang="fr-FR" dirty="0"/>
              <a:t> </a:t>
            </a:r>
            <a:r>
              <a:rPr lang="fr-FR" dirty="0" err="1"/>
              <a:t>forests</a:t>
            </a:r>
            <a:r>
              <a:rPr lang="fr-FR" dirty="0"/>
              <a:t> as global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sinks</a:t>
            </a:r>
            <a:r>
              <a:rPr lang="fr-FR" dirty="0"/>
              <a:t>. Nature 455, 213–215</a:t>
            </a:r>
            <a:r>
              <a:rPr lang="fr-FR" dirty="0" smtClean="0"/>
              <a:t>.</a:t>
            </a:r>
          </a:p>
          <a:p>
            <a:r>
              <a:rPr lang="en-US" dirty="0" err="1"/>
              <a:t>Perlin</a:t>
            </a:r>
            <a:r>
              <a:rPr lang="en-US" dirty="0"/>
              <a:t>, J. </a:t>
            </a:r>
            <a:r>
              <a:rPr lang="en-US" i="1" dirty="0"/>
              <a:t>A forest journey: The story of wood and civilization</a:t>
            </a:r>
            <a:r>
              <a:rPr lang="en-US" dirty="0"/>
              <a:t>. (The Countryman Press, </a:t>
            </a:r>
            <a:r>
              <a:rPr lang="en-US" dirty="0" smtClean="0"/>
              <a:t>2005),</a:t>
            </a:r>
            <a:endParaRPr lang="fr-FR" dirty="0" smtClean="0"/>
          </a:p>
          <a:p>
            <a:r>
              <a:rPr lang="fr-FR" dirty="0" smtClean="0"/>
              <a:t>Valade, A., Caurla, S., </a:t>
            </a:r>
            <a:r>
              <a:rPr lang="fr-FR" dirty="0" err="1" smtClean="0"/>
              <a:t>Mund</a:t>
            </a:r>
            <a:r>
              <a:rPr lang="fr-FR" dirty="0" smtClean="0"/>
              <a:t>, M., Bellassen, V., </a:t>
            </a:r>
            <a:r>
              <a:rPr lang="fr-FR" dirty="0" err="1" smtClean="0"/>
              <a:t>Hudiburg</a:t>
            </a:r>
            <a:r>
              <a:rPr lang="fr-FR" dirty="0" smtClean="0"/>
              <a:t>, T., </a:t>
            </a:r>
            <a:r>
              <a:rPr lang="fr-FR" dirty="0" err="1" smtClean="0"/>
              <a:t>Naudts</a:t>
            </a:r>
            <a:r>
              <a:rPr lang="fr-FR" dirty="0" smtClean="0"/>
              <a:t>, K., </a:t>
            </a:r>
            <a:r>
              <a:rPr lang="fr-FR" dirty="0" err="1" smtClean="0"/>
              <a:t>Kjakou</a:t>
            </a:r>
            <a:r>
              <a:rPr lang="fr-FR" dirty="0" smtClean="0"/>
              <a:t> </a:t>
            </a:r>
            <a:r>
              <a:rPr lang="fr-FR" dirty="0" err="1" smtClean="0"/>
              <a:t>Djomo</a:t>
            </a:r>
            <a:r>
              <a:rPr lang="fr-FR" dirty="0" smtClean="0"/>
              <a:t>, S., Luyssaert, S. </a:t>
            </a:r>
            <a:r>
              <a:rPr lang="en-US" dirty="0"/>
              <a:t>The challenge of quantifying GHG emissions that never </a:t>
            </a:r>
            <a:r>
              <a:rPr lang="en-US" dirty="0" smtClean="0"/>
              <a:t>happened, </a:t>
            </a:r>
            <a:r>
              <a:rPr lang="en-US" i="1" dirty="0" smtClean="0"/>
              <a:t>Travail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cours</a:t>
            </a:r>
            <a:r>
              <a:rPr lang="en-US" dirty="0" smtClean="0"/>
              <a:t>. </a:t>
            </a:r>
            <a:endParaRPr lang="fr-FR" dirty="0" smtClean="0"/>
          </a:p>
          <a:p>
            <a:r>
              <a:rPr lang="fr-FR" dirty="0" smtClean="0"/>
              <a:t>Valade </a:t>
            </a:r>
            <a:r>
              <a:rPr lang="fr-FR" dirty="0"/>
              <a:t>A., Luyssaert S., Bellassen V., Vallet P., </a:t>
            </a:r>
            <a:r>
              <a:rPr lang="fr-FR" dirty="0" err="1"/>
              <a:t>Njakou</a:t>
            </a:r>
            <a:r>
              <a:rPr lang="fr-FR" dirty="0"/>
              <a:t> </a:t>
            </a:r>
            <a:r>
              <a:rPr lang="fr-FR" dirty="0" err="1"/>
              <a:t>Djomo</a:t>
            </a:r>
            <a:r>
              <a:rPr lang="fr-FR" dirty="0"/>
              <a:t> S., 2017, Bilan carbone de la </a:t>
            </a:r>
            <a:r>
              <a:rPr lang="fr-FR" dirty="0" err="1"/>
              <a:t>ressourceforestière</a:t>
            </a:r>
            <a:r>
              <a:rPr lang="fr-FR" dirty="0"/>
              <a:t> française. Projections du puits de carbone de la filière forêt-bois française et incertitude sur ses déterminants. Rapport final. Mars 2017, Paris. ADEME/1260C0056.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339387" cy="1320800"/>
          </a:xfrm>
        </p:spPr>
        <p:txBody>
          <a:bodyPr/>
          <a:lstStyle/>
          <a:p>
            <a:r>
              <a:rPr lang="fr-FR" dirty="0" smtClean="0"/>
              <a:t>Substitution </a:t>
            </a:r>
            <a:r>
              <a:rPr lang="fr-FR" dirty="0" smtClean="0"/>
              <a:t>carbone par le bois: </a:t>
            </a:r>
            <a:r>
              <a:rPr lang="fr-FR" dirty="0" smtClean="0"/>
              <a:t>de quoi parle-t-on?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2</a:t>
            </a:fld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179512" y="4032496"/>
            <a:ext cx="2520280" cy="16561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Bois en forêt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3528" y="2276872"/>
            <a:ext cx="835292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Atmosphère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78" name="Connecteur droit avec flèche 77"/>
          <p:cNvCxnSpPr/>
          <p:nvPr/>
        </p:nvCxnSpPr>
        <p:spPr>
          <a:xfrm>
            <a:off x="1403648" y="2708920"/>
            <a:ext cx="0" cy="15841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V="1">
            <a:off x="1619672" y="2708920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V="1">
            <a:off x="2339752" y="2708920"/>
            <a:ext cx="0" cy="2376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80"/>
          <p:cNvCxnSpPr/>
          <p:nvPr/>
        </p:nvCxnSpPr>
        <p:spPr>
          <a:xfrm rot="16200000" flipH="1">
            <a:off x="1478914" y="5310180"/>
            <a:ext cx="131786" cy="42633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endCxn id="89" idx="1"/>
          </p:cNvCxnSpPr>
          <p:nvPr/>
        </p:nvCxnSpPr>
        <p:spPr>
          <a:xfrm flipV="1">
            <a:off x="1799120" y="4860588"/>
            <a:ext cx="1404728" cy="85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738432" y="2708920"/>
            <a:ext cx="0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948264" y="4832584"/>
            <a:ext cx="1224136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Produits non-bois</a:t>
            </a:r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6948264" y="4005064"/>
            <a:ext cx="1224136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Énergies fossiles</a:t>
            </a:r>
            <a:endParaRPr lang="fr-FR" dirty="0"/>
          </a:p>
        </p:txBody>
      </p:sp>
      <p:sp>
        <p:nvSpPr>
          <p:cNvPr id="89" name="Rectangle 88"/>
          <p:cNvSpPr/>
          <p:nvPr/>
        </p:nvSpPr>
        <p:spPr>
          <a:xfrm>
            <a:off x="3203848" y="4032496"/>
            <a:ext cx="3447240" cy="16561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Produits bois dans la filière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147144" y="4040496"/>
            <a:ext cx="1152128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Bois énergie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173432" y="4902304"/>
            <a:ext cx="1152128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Autres produits bois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Forme 141"/>
          <p:cNvCxnSpPr/>
          <p:nvPr/>
        </p:nvCxnSpPr>
        <p:spPr>
          <a:xfrm rot="10800000">
            <a:off x="719572" y="3956532"/>
            <a:ext cx="370898" cy="912629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203848" y="4032496"/>
            <a:ext cx="1512168" cy="16561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Produits bois dans la filière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Forme libre 96"/>
          <p:cNvSpPr/>
          <p:nvPr/>
        </p:nvSpPr>
        <p:spPr>
          <a:xfrm>
            <a:off x="1043608" y="4532023"/>
            <a:ext cx="648072" cy="769185"/>
          </a:xfrm>
          <a:custGeom>
            <a:avLst/>
            <a:gdLst>
              <a:gd name="connsiteX0" fmla="*/ 1014984 w 3145536"/>
              <a:gd name="connsiteY0" fmla="*/ 3694176 h 3913632"/>
              <a:gd name="connsiteX1" fmla="*/ 1042416 w 3145536"/>
              <a:gd name="connsiteY1" fmla="*/ 3438144 h 3913632"/>
              <a:gd name="connsiteX2" fmla="*/ 1042416 w 3145536"/>
              <a:gd name="connsiteY2" fmla="*/ 3236976 h 3913632"/>
              <a:gd name="connsiteX3" fmla="*/ 1078992 w 3145536"/>
              <a:gd name="connsiteY3" fmla="*/ 3054096 h 3913632"/>
              <a:gd name="connsiteX4" fmla="*/ 1088136 w 3145536"/>
              <a:gd name="connsiteY4" fmla="*/ 2862072 h 3913632"/>
              <a:gd name="connsiteX5" fmla="*/ 1088136 w 3145536"/>
              <a:gd name="connsiteY5" fmla="*/ 2724912 h 3913632"/>
              <a:gd name="connsiteX6" fmla="*/ 1088136 w 3145536"/>
              <a:gd name="connsiteY6" fmla="*/ 2624328 h 3913632"/>
              <a:gd name="connsiteX7" fmla="*/ 1152144 w 3145536"/>
              <a:gd name="connsiteY7" fmla="*/ 2468880 h 3913632"/>
              <a:gd name="connsiteX8" fmla="*/ 1124712 w 3145536"/>
              <a:gd name="connsiteY8" fmla="*/ 1993392 h 3913632"/>
              <a:gd name="connsiteX9" fmla="*/ 1133856 w 3145536"/>
              <a:gd name="connsiteY9" fmla="*/ 1892808 h 3913632"/>
              <a:gd name="connsiteX10" fmla="*/ 987552 w 3145536"/>
              <a:gd name="connsiteY10" fmla="*/ 1664208 h 3913632"/>
              <a:gd name="connsiteX11" fmla="*/ 905256 w 3145536"/>
              <a:gd name="connsiteY11" fmla="*/ 1490472 h 3913632"/>
              <a:gd name="connsiteX12" fmla="*/ 868680 w 3145536"/>
              <a:gd name="connsiteY12" fmla="*/ 1389888 h 3913632"/>
              <a:gd name="connsiteX13" fmla="*/ 758952 w 3145536"/>
              <a:gd name="connsiteY13" fmla="*/ 1307592 h 3913632"/>
              <a:gd name="connsiteX14" fmla="*/ 640080 w 3145536"/>
              <a:gd name="connsiteY14" fmla="*/ 1307592 h 3913632"/>
              <a:gd name="connsiteX15" fmla="*/ 557784 w 3145536"/>
              <a:gd name="connsiteY15" fmla="*/ 1207008 h 3913632"/>
              <a:gd name="connsiteX16" fmla="*/ 457200 w 3145536"/>
              <a:gd name="connsiteY16" fmla="*/ 1161288 h 3913632"/>
              <a:gd name="connsiteX17" fmla="*/ 265176 w 3145536"/>
              <a:gd name="connsiteY17" fmla="*/ 1124712 h 3913632"/>
              <a:gd name="connsiteX18" fmla="*/ 118872 w 3145536"/>
              <a:gd name="connsiteY18" fmla="*/ 1097280 h 3913632"/>
              <a:gd name="connsiteX19" fmla="*/ 36576 w 3145536"/>
              <a:gd name="connsiteY19" fmla="*/ 1097280 h 3913632"/>
              <a:gd name="connsiteX20" fmla="*/ 0 w 3145536"/>
              <a:gd name="connsiteY20" fmla="*/ 1060704 h 3913632"/>
              <a:gd name="connsiteX21" fmla="*/ 18288 w 3145536"/>
              <a:gd name="connsiteY21" fmla="*/ 1033272 h 3913632"/>
              <a:gd name="connsiteX22" fmla="*/ 137160 w 3145536"/>
              <a:gd name="connsiteY22" fmla="*/ 1005840 h 3913632"/>
              <a:gd name="connsiteX23" fmla="*/ 210312 w 3145536"/>
              <a:gd name="connsiteY23" fmla="*/ 987552 h 3913632"/>
              <a:gd name="connsiteX24" fmla="*/ 393192 w 3145536"/>
              <a:gd name="connsiteY24" fmla="*/ 996696 h 3913632"/>
              <a:gd name="connsiteX25" fmla="*/ 365760 w 3145536"/>
              <a:gd name="connsiteY25" fmla="*/ 950976 h 3913632"/>
              <a:gd name="connsiteX26" fmla="*/ 237744 w 3145536"/>
              <a:gd name="connsiteY26" fmla="*/ 941832 h 3913632"/>
              <a:gd name="connsiteX27" fmla="*/ 210312 w 3145536"/>
              <a:gd name="connsiteY27" fmla="*/ 923544 h 3913632"/>
              <a:gd name="connsiteX28" fmla="*/ 201168 w 3145536"/>
              <a:gd name="connsiteY28" fmla="*/ 886968 h 3913632"/>
              <a:gd name="connsiteX29" fmla="*/ 246888 w 3145536"/>
              <a:gd name="connsiteY29" fmla="*/ 841248 h 3913632"/>
              <a:gd name="connsiteX30" fmla="*/ 265176 w 3145536"/>
              <a:gd name="connsiteY30" fmla="*/ 813816 h 3913632"/>
              <a:gd name="connsiteX31" fmla="*/ 338328 w 3145536"/>
              <a:gd name="connsiteY31" fmla="*/ 868680 h 3913632"/>
              <a:gd name="connsiteX32" fmla="*/ 365760 w 3145536"/>
              <a:gd name="connsiteY32" fmla="*/ 868680 h 3913632"/>
              <a:gd name="connsiteX33" fmla="*/ 329184 w 3145536"/>
              <a:gd name="connsiteY33" fmla="*/ 777240 h 3913632"/>
              <a:gd name="connsiteX34" fmla="*/ 384048 w 3145536"/>
              <a:gd name="connsiteY34" fmla="*/ 704088 h 3913632"/>
              <a:gd name="connsiteX35" fmla="*/ 411480 w 3145536"/>
              <a:gd name="connsiteY35" fmla="*/ 859536 h 3913632"/>
              <a:gd name="connsiteX36" fmla="*/ 557784 w 3145536"/>
              <a:gd name="connsiteY36" fmla="*/ 950976 h 3913632"/>
              <a:gd name="connsiteX37" fmla="*/ 713232 w 3145536"/>
              <a:gd name="connsiteY37" fmla="*/ 1042416 h 3913632"/>
              <a:gd name="connsiteX38" fmla="*/ 777240 w 3145536"/>
              <a:gd name="connsiteY38" fmla="*/ 1069848 h 3913632"/>
              <a:gd name="connsiteX39" fmla="*/ 768096 w 3145536"/>
              <a:gd name="connsiteY39" fmla="*/ 896112 h 3913632"/>
              <a:gd name="connsiteX40" fmla="*/ 768096 w 3145536"/>
              <a:gd name="connsiteY40" fmla="*/ 804672 h 3913632"/>
              <a:gd name="connsiteX41" fmla="*/ 722376 w 3145536"/>
              <a:gd name="connsiteY41" fmla="*/ 731520 h 3913632"/>
              <a:gd name="connsiteX42" fmla="*/ 768096 w 3145536"/>
              <a:gd name="connsiteY42" fmla="*/ 649224 h 3913632"/>
              <a:gd name="connsiteX43" fmla="*/ 676656 w 3145536"/>
              <a:gd name="connsiteY43" fmla="*/ 557784 h 3913632"/>
              <a:gd name="connsiteX44" fmla="*/ 566928 w 3145536"/>
              <a:gd name="connsiteY44" fmla="*/ 530352 h 3913632"/>
              <a:gd name="connsiteX45" fmla="*/ 548640 w 3145536"/>
              <a:gd name="connsiteY45" fmla="*/ 493776 h 3913632"/>
              <a:gd name="connsiteX46" fmla="*/ 585216 w 3145536"/>
              <a:gd name="connsiteY46" fmla="*/ 484632 h 3913632"/>
              <a:gd name="connsiteX47" fmla="*/ 667512 w 3145536"/>
              <a:gd name="connsiteY47" fmla="*/ 512064 h 3913632"/>
              <a:gd name="connsiteX48" fmla="*/ 722376 w 3145536"/>
              <a:gd name="connsiteY48" fmla="*/ 548640 h 3913632"/>
              <a:gd name="connsiteX49" fmla="*/ 768096 w 3145536"/>
              <a:gd name="connsiteY49" fmla="*/ 566928 h 3913632"/>
              <a:gd name="connsiteX50" fmla="*/ 676656 w 3145536"/>
              <a:gd name="connsiteY50" fmla="*/ 256032 h 3913632"/>
              <a:gd name="connsiteX51" fmla="*/ 768096 w 3145536"/>
              <a:gd name="connsiteY51" fmla="*/ 292608 h 3913632"/>
              <a:gd name="connsiteX52" fmla="*/ 813816 w 3145536"/>
              <a:gd name="connsiteY52" fmla="*/ 393192 h 3913632"/>
              <a:gd name="connsiteX53" fmla="*/ 859536 w 3145536"/>
              <a:gd name="connsiteY53" fmla="*/ 292608 h 3913632"/>
              <a:gd name="connsiteX54" fmla="*/ 896112 w 3145536"/>
              <a:gd name="connsiteY54" fmla="*/ 182880 h 3913632"/>
              <a:gd name="connsiteX55" fmla="*/ 923544 w 3145536"/>
              <a:gd name="connsiteY55" fmla="*/ 210312 h 3913632"/>
              <a:gd name="connsiteX56" fmla="*/ 868680 w 3145536"/>
              <a:gd name="connsiteY56" fmla="*/ 420624 h 3913632"/>
              <a:gd name="connsiteX57" fmla="*/ 859536 w 3145536"/>
              <a:gd name="connsiteY57" fmla="*/ 539496 h 3913632"/>
              <a:gd name="connsiteX58" fmla="*/ 859536 w 3145536"/>
              <a:gd name="connsiteY58" fmla="*/ 539496 h 3913632"/>
              <a:gd name="connsiteX59" fmla="*/ 886968 w 3145536"/>
              <a:gd name="connsiteY59" fmla="*/ 758952 h 3913632"/>
              <a:gd name="connsiteX60" fmla="*/ 905256 w 3145536"/>
              <a:gd name="connsiteY60" fmla="*/ 896112 h 3913632"/>
              <a:gd name="connsiteX61" fmla="*/ 905256 w 3145536"/>
              <a:gd name="connsiteY61" fmla="*/ 1078992 h 3913632"/>
              <a:gd name="connsiteX62" fmla="*/ 905256 w 3145536"/>
              <a:gd name="connsiteY62" fmla="*/ 1078992 h 3913632"/>
              <a:gd name="connsiteX63" fmla="*/ 1014984 w 3145536"/>
              <a:gd name="connsiteY63" fmla="*/ 740664 h 3913632"/>
              <a:gd name="connsiteX64" fmla="*/ 1005840 w 3145536"/>
              <a:gd name="connsiteY64" fmla="*/ 594360 h 3913632"/>
              <a:gd name="connsiteX65" fmla="*/ 1060704 w 3145536"/>
              <a:gd name="connsiteY65" fmla="*/ 420624 h 3913632"/>
              <a:gd name="connsiteX66" fmla="*/ 1069848 w 3145536"/>
              <a:gd name="connsiteY66" fmla="*/ 310896 h 3913632"/>
              <a:gd name="connsiteX67" fmla="*/ 1005840 w 3145536"/>
              <a:gd name="connsiteY67" fmla="*/ 182880 h 3913632"/>
              <a:gd name="connsiteX68" fmla="*/ 1042416 w 3145536"/>
              <a:gd name="connsiteY68" fmla="*/ 164592 h 3913632"/>
              <a:gd name="connsiteX69" fmla="*/ 1078992 w 3145536"/>
              <a:gd name="connsiteY69" fmla="*/ 228600 h 3913632"/>
              <a:gd name="connsiteX70" fmla="*/ 1133856 w 3145536"/>
              <a:gd name="connsiteY70" fmla="*/ 82296 h 3913632"/>
              <a:gd name="connsiteX71" fmla="*/ 1197864 w 3145536"/>
              <a:gd name="connsiteY71" fmla="*/ 82296 h 3913632"/>
              <a:gd name="connsiteX72" fmla="*/ 1161288 w 3145536"/>
              <a:gd name="connsiteY72" fmla="*/ 201168 h 3913632"/>
              <a:gd name="connsiteX73" fmla="*/ 1170432 w 3145536"/>
              <a:gd name="connsiteY73" fmla="*/ 310896 h 3913632"/>
              <a:gd name="connsiteX74" fmla="*/ 1179576 w 3145536"/>
              <a:gd name="connsiteY74" fmla="*/ 457200 h 3913632"/>
              <a:gd name="connsiteX75" fmla="*/ 1179576 w 3145536"/>
              <a:gd name="connsiteY75" fmla="*/ 457200 h 3913632"/>
              <a:gd name="connsiteX76" fmla="*/ 1362456 w 3145536"/>
              <a:gd name="connsiteY76" fmla="*/ 192024 h 3913632"/>
              <a:gd name="connsiteX77" fmla="*/ 1353312 w 3145536"/>
              <a:gd name="connsiteY77" fmla="*/ 91440 h 3913632"/>
              <a:gd name="connsiteX78" fmla="*/ 1453896 w 3145536"/>
              <a:gd name="connsiteY78" fmla="*/ 109728 h 3913632"/>
              <a:gd name="connsiteX79" fmla="*/ 1517904 w 3145536"/>
              <a:gd name="connsiteY79" fmla="*/ 137160 h 3913632"/>
              <a:gd name="connsiteX80" fmla="*/ 1417320 w 3145536"/>
              <a:gd name="connsiteY80" fmla="*/ 256032 h 3913632"/>
              <a:gd name="connsiteX81" fmla="*/ 1289304 w 3145536"/>
              <a:gd name="connsiteY81" fmla="*/ 566928 h 3913632"/>
              <a:gd name="connsiteX82" fmla="*/ 1207008 w 3145536"/>
              <a:gd name="connsiteY82" fmla="*/ 877824 h 3913632"/>
              <a:gd name="connsiteX83" fmla="*/ 1225296 w 3145536"/>
              <a:gd name="connsiteY83" fmla="*/ 1069848 h 3913632"/>
              <a:gd name="connsiteX84" fmla="*/ 1170432 w 3145536"/>
              <a:gd name="connsiteY84" fmla="*/ 1188720 h 3913632"/>
              <a:gd name="connsiteX85" fmla="*/ 1170432 w 3145536"/>
              <a:gd name="connsiteY85" fmla="*/ 1344168 h 3913632"/>
              <a:gd name="connsiteX86" fmla="*/ 1243584 w 3145536"/>
              <a:gd name="connsiteY86" fmla="*/ 1463040 h 3913632"/>
              <a:gd name="connsiteX87" fmla="*/ 1335024 w 3145536"/>
              <a:gd name="connsiteY87" fmla="*/ 1627632 h 3913632"/>
              <a:gd name="connsiteX88" fmla="*/ 1508760 w 3145536"/>
              <a:gd name="connsiteY88" fmla="*/ 1773936 h 3913632"/>
              <a:gd name="connsiteX89" fmla="*/ 1728216 w 3145536"/>
              <a:gd name="connsiteY89" fmla="*/ 1399032 h 3913632"/>
              <a:gd name="connsiteX90" fmla="*/ 1837944 w 3145536"/>
              <a:gd name="connsiteY90" fmla="*/ 1115568 h 3913632"/>
              <a:gd name="connsiteX91" fmla="*/ 1728216 w 3145536"/>
              <a:gd name="connsiteY91" fmla="*/ 859536 h 3913632"/>
              <a:gd name="connsiteX92" fmla="*/ 1719072 w 3145536"/>
              <a:gd name="connsiteY92" fmla="*/ 685800 h 3913632"/>
              <a:gd name="connsiteX93" fmla="*/ 1600200 w 3145536"/>
              <a:gd name="connsiteY93" fmla="*/ 539496 h 3913632"/>
              <a:gd name="connsiteX94" fmla="*/ 1545336 w 3145536"/>
              <a:gd name="connsiteY94" fmla="*/ 393192 h 3913632"/>
              <a:gd name="connsiteX95" fmla="*/ 1536192 w 3145536"/>
              <a:gd name="connsiteY95" fmla="*/ 301752 h 3913632"/>
              <a:gd name="connsiteX96" fmla="*/ 1618488 w 3145536"/>
              <a:gd name="connsiteY96" fmla="*/ 292608 h 3913632"/>
              <a:gd name="connsiteX97" fmla="*/ 1645920 w 3145536"/>
              <a:gd name="connsiteY97" fmla="*/ 466344 h 3913632"/>
              <a:gd name="connsiteX98" fmla="*/ 1719072 w 3145536"/>
              <a:gd name="connsiteY98" fmla="*/ 557784 h 3913632"/>
              <a:gd name="connsiteX99" fmla="*/ 1737360 w 3145536"/>
              <a:gd name="connsiteY99" fmla="*/ 585216 h 3913632"/>
              <a:gd name="connsiteX100" fmla="*/ 1801368 w 3145536"/>
              <a:gd name="connsiteY100" fmla="*/ 365760 h 3913632"/>
              <a:gd name="connsiteX101" fmla="*/ 1847088 w 3145536"/>
              <a:gd name="connsiteY101" fmla="*/ 274320 h 3913632"/>
              <a:gd name="connsiteX102" fmla="*/ 1901952 w 3145536"/>
              <a:gd name="connsiteY102" fmla="*/ 347472 h 3913632"/>
              <a:gd name="connsiteX103" fmla="*/ 1874520 w 3145536"/>
              <a:gd name="connsiteY103" fmla="*/ 411480 h 3913632"/>
              <a:gd name="connsiteX104" fmla="*/ 1810512 w 3145536"/>
              <a:gd name="connsiteY104" fmla="*/ 667512 h 3913632"/>
              <a:gd name="connsiteX105" fmla="*/ 1819656 w 3145536"/>
              <a:gd name="connsiteY105" fmla="*/ 841248 h 3913632"/>
              <a:gd name="connsiteX106" fmla="*/ 1920240 w 3145536"/>
              <a:gd name="connsiteY106" fmla="*/ 1024128 h 3913632"/>
              <a:gd name="connsiteX107" fmla="*/ 2011680 w 3145536"/>
              <a:gd name="connsiteY107" fmla="*/ 795528 h 3913632"/>
              <a:gd name="connsiteX108" fmla="*/ 1993392 w 3145536"/>
              <a:gd name="connsiteY108" fmla="*/ 493776 h 3913632"/>
              <a:gd name="connsiteX109" fmla="*/ 1920240 w 3145536"/>
              <a:gd name="connsiteY109" fmla="*/ 365760 h 3913632"/>
              <a:gd name="connsiteX110" fmla="*/ 1755648 w 3145536"/>
              <a:gd name="connsiteY110" fmla="*/ 164592 h 3913632"/>
              <a:gd name="connsiteX111" fmla="*/ 1764792 w 3145536"/>
              <a:gd name="connsiteY111" fmla="*/ 100584 h 3913632"/>
              <a:gd name="connsiteX112" fmla="*/ 1883664 w 3145536"/>
              <a:gd name="connsiteY112" fmla="*/ 265176 h 3913632"/>
              <a:gd name="connsiteX113" fmla="*/ 1892808 w 3145536"/>
              <a:gd name="connsiteY113" fmla="*/ 64008 h 3913632"/>
              <a:gd name="connsiteX114" fmla="*/ 1984248 w 3145536"/>
              <a:gd name="connsiteY114" fmla="*/ 82296 h 3913632"/>
              <a:gd name="connsiteX115" fmla="*/ 1984248 w 3145536"/>
              <a:gd name="connsiteY115" fmla="*/ 210312 h 3913632"/>
              <a:gd name="connsiteX116" fmla="*/ 2020824 w 3145536"/>
              <a:gd name="connsiteY116" fmla="*/ 0 h 3913632"/>
              <a:gd name="connsiteX117" fmla="*/ 2075688 w 3145536"/>
              <a:gd name="connsiteY117" fmla="*/ 9144 h 3913632"/>
              <a:gd name="connsiteX118" fmla="*/ 2029968 w 3145536"/>
              <a:gd name="connsiteY118" fmla="*/ 329184 h 3913632"/>
              <a:gd name="connsiteX119" fmla="*/ 2066544 w 3145536"/>
              <a:gd name="connsiteY119" fmla="*/ 402336 h 3913632"/>
              <a:gd name="connsiteX120" fmla="*/ 2185416 w 3145536"/>
              <a:gd name="connsiteY120" fmla="*/ 265176 h 3913632"/>
              <a:gd name="connsiteX121" fmla="*/ 2194560 w 3145536"/>
              <a:gd name="connsiteY121" fmla="*/ 100584 h 3913632"/>
              <a:gd name="connsiteX122" fmla="*/ 2249424 w 3145536"/>
              <a:gd name="connsiteY122" fmla="*/ 64008 h 3913632"/>
              <a:gd name="connsiteX123" fmla="*/ 2276856 w 3145536"/>
              <a:gd name="connsiteY123" fmla="*/ 146304 h 3913632"/>
              <a:gd name="connsiteX124" fmla="*/ 2249424 w 3145536"/>
              <a:gd name="connsiteY124" fmla="*/ 310896 h 3913632"/>
              <a:gd name="connsiteX125" fmla="*/ 2450592 w 3145536"/>
              <a:gd name="connsiteY125" fmla="*/ 91440 h 3913632"/>
              <a:gd name="connsiteX126" fmla="*/ 2487168 w 3145536"/>
              <a:gd name="connsiteY126" fmla="*/ 201168 h 3913632"/>
              <a:gd name="connsiteX127" fmla="*/ 2322576 w 3145536"/>
              <a:gd name="connsiteY127" fmla="*/ 374904 h 3913632"/>
              <a:gd name="connsiteX128" fmla="*/ 2194560 w 3145536"/>
              <a:gd name="connsiteY128" fmla="*/ 466344 h 3913632"/>
              <a:gd name="connsiteX129" fmla="*/ 2157984 w 3145536"/>
              <a:gd name="connsiteY129" fmla="*/ 877824 h 3913632"/>
              <a:gd name="connsiteX130" fmla="*/ 2514600 w 3145536"/>
              <a:gd name="connsiteY130" fmla="*/ 566928 h 3913632"/>
              <a:gd name="connsiteX131" fmla="*/ 2670048 w 3145536"/>
              <a:gd name="connsiteY131" fmla="*/ 192024 h 3913632"/>
              <a:gd name="connsiteX132" fmla="*/ 2743200 w 3145536"/>
              <a:gd name="connsiteY132" fmla="*/ 182880 h 3913632"/>
              <a:gd name="connsiteX133" fmla="*/ 2679192 w 3145536"/>
              <a:gd name="connsiteY133" fmla="*/ 374904 h 3913632"/>
              <a:gd name="connsiteX134" fmla="*/ 2843784 w 3145536"/>
              <a:gd name="connsiteY134" fmla="*/ 201168 h 3913632"/>
              <a:gd name="connsiteX135" fmla="*/ 2889504 w 3145536"/>
              <a:gd name="connsiteY135" fmla="*/ 274320 h 3913632"/>
              <a:gd name="connsiteX136" fmla="*/ 2551176 w 3145536"/>
              <a:gd name="connsiteY136" fmla="*/ 658368 h 3913632"/>
              <a:gd name="connsiteX137" fmla="*/ 2880360 w 3145536"/>
              <a:gd name="connsiteY137" fmla="*/ 512064 h 3913632"/>
              <a:gd name="connsiteX138" fmla="*/ 3099816 w 3145536"/>
              <a:gd name="connsiteY138" fmla="*/ 256032 h 3913632"/>
              <a:gd name="connsiteX139" fmla="*/ 3145536 w 3145536"/>
              <a:gd name="connsiteY139" fmla="*/ 320040 h 3913632"/>
              <a:gd name="connsiteX140" fmla="*/ 2980944 w 3145536"/>
              <a:gd name="connsiteY140" fmla="*/ 530352 h 3913632"/>
              <a:gd name="connsiteX141" fmla="*/ 2560320 w 3145536"/>
              <a:gd name="connsiteY141" fmla="*/ 777240 h 3913632"/>
              <a:gd name="connsiteX142" fmla="*/ 2258568 w 3145536"/>
              <a:gd name="connsiteY142" fmla="*/ 1060704 h 3913632"/>
              <a:gd name="connsiteX143" fmla="*/ 2194560 w 3145536"/>
              <a:gd name="connsiteY143" fmla="*/ 1197864 h 3913632"/>
              <a:gd name="connsiteX144" fmla="*/ 2194560 w 3145536"/>
              <a:gd name="connsiteY144" fmla="*/ 1335024 h 3913632"/>
              <a:gd name="connsiteX145" fmla="*/ 1911096 w 3145536"/>
              <a:gd name="connsiteY145" fmla="*/ 1709928 h 3913632"/>
              <a:gd name="connsiteX146" fmla="*/ 1773936 w 3145536"/>
              <a:gd name="connsiteY146" fmla="*/ 2121408 h 3913632"/>
              <a:gd name="connsiteX147" fmla="*/ 1645920 w 3145536"/>
              <a:gd name="connsiteY147" fmla="*/ 2404872 h 3913632"/>
              <a:gd name="connsiteX148" fmla="*/ 1673352 w 3145536"/>
              <a:gd name="connsiteY148" fmla="*/ 2871216 h 3913632"/>
              <a:gd name="connsiteX149" fmla="*/ 1755648 w 3145536"/>
              <a:gd name="connsiteY149" fmla="*/ 2999232 h 3913632"/>
              <a:gd name="connsiteX150" fmla="*/ 1746504 w 3145536"/>
              <a:gd name="connsiteY150" fmla="*/ 3364992 h 3913632"/>
              <a:gd name="connsiteX151" fmla="*/ 1801368 w 3145536"/>
              <a:gd name="connsiteY151" fmla="*/ 3566160 h 3913632"/>
              <a:gd name="connsiteX152" fmla="*/ 1901952 w 3145536"/>
              <a:gd name="connsiteY152" fmla="*/ 3840480 h 3913632"/>
              <a:gd name="connsiteX153" fmla="*/ 1755648 w 3145536"/>
              <a:gd name="connsiteY153" fmla="*/ 3913632 h 3913632"/>
              <a:gd name="connsiteX154" fmla="*/ 1563624 w 3145536"/>
              <a:gd name="connsiteY154" fmla="*/ 3904488 h 3913632"/>
              <a:gd name="connsiteX155" fmla="*/ 1207008 w 3145536"/>
              <a:gd name="connsiteY155" fmla="*/ 3867912 h 3913632"/>
              <a:gd name="connsiteX156" fmla="*/ 1033272 w 3145536"/>
              <a:gd name="connsiteY156" fmla="*/ 3776472 h 3913632"/>
              <a:gd name="connsiteX157" fmla="*/ 1005840 w 3145536"/>
              <a:gd name="connsiteY157" fmla="*/ 3767328 h 3913632"/>
              <a:gd name="connsiteX158" fmla="*/ 1014984 w 3145536"/>
              <a:gd name="connsiteY158" fmla="*/ 3694176 h 391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3145536" h="3913632">
                <a:moveTo>
                  <a:pt x="1014984" y="3694176"/>
                </a:moveTo>
                <a:lnTo>
                  <a:pt x="1042416" y="3438144"/>
                </a:lnTo>
                <a:lnTo>
                  <a:pt x="1042416" y="3236976"/>
                </a:lnTo>
                <a:lnTo>
                  <a:pt x="1078992" y="3054096"/>
                </a:lnTo>
                <a:lnTo>
                  <a:pt x="1088136" y="2862072"/>
                </a:lnTo>
                <a:lnTo>
                  <a:pt x="1088136" y="2724912"/>
                </a:lnTo>
                <a:lnTo>
                  <a:pt x="1088136" y="2624328"/>
                </a:lnTo>
                <a:lnTo>
                  <a:pt x="1152144" y="2468880"/>
                </a:lnTo>
                <a:lnTo>
                  <a:pt x="1124712" y="1993392"/>
                </a:lnTo>
                <a:lnTo>
                  <a:pt x="1133856" y="1892808"/>
                </a:lnTo>
                <a:lnTo>
                  <a:pt x="987552" y="1664208"/>
                </a:lnTo>
                <a:lnTo>
                  <a:pt x="905256" y="1490472"/>
                </a:lnTo>
                <a:lnTo>
                  <a:pt x="868680" y="1389888"/>
                </a:lnTo>
                <a:lnTo>
                  <a:pt x="758952" y="1307592"/>
                </a:lnTo>
                <a:lnTo>
                  <a:pt x="640080" y="1307592"/>
                </a:lnTo>
                <a:lnTo>
                  <a:pt x="557784" y="1207008"/>
                </a:lnTo>
                <a:lnTo>
                  <a:pt x="457200" y="1161288"/>
                </a:lnTo>
                <a:lnTo>
                  <a:pt x="265176" y="1124712"/>
                </a:lnTo>
                <a:lnTo>
                  <a:pt x="118872" y="1097280"/>
                </a:lnTo>
                <a:lnTo>
                  <a:pt x="36576" y="1097280"/>
                </a:lnTo>
                <a:lnTo>
                  <a:pt x="0" y="1060704"/>
                </a:lnTo>
                <a:lnTo>
                  <a:pt x="18288" y="1033272"/>
                </a:lnTo>
                <a:lnTo>
                  <a:pt x="137160" y="1005840"/>
                </a:lnTo>
                <a:lnTo>
                  <a:pt x="210312" y="987552"/>
                </a:lnTo>
                <a:lnTo>
                  <a:pt x="393192" y="996696"/>
                </a:lnTo>
                <a:lnTo>
                  <a:pt x="365760" y="950976"/>
                </a:lnTo>
                <a:lnTo>
                  <a:pt x="237744" y="941832"/>
                </a:lnTo>
                <a:lnTo>
                  <a:pt x="210312" y="923544"/>
                </a:lnTo>
                <a:lnTo>
                  <a:pt x="201168" y="886968"/>
                </a:lnTo>
                <a:lnTo>
                  <a:pt x="246888" y="841248"/>
                </a:lnTo>
                <a:lnTo>
                  <a:pt x="265176" y="813816"/>
                </a:lnTo>
                <a:lnTo>
                  <a:pt x="338328" y="868680"/>
                </a:lnTo>
                <a:lnTo>
                  <a:pt x="365760" y="868680"/>
                </a:lnTo>
                <a:lnTo>
                  <a:pt x="329184" y="777240"/>
                </a:lnTo>
                <a:lnTo>
                  <a:pt x="384048" y="704088"/>
                </a:lnTo>
                <a:lnTo>
                  <a:pt x="411480" y="859536"/>
                </a:lnTo>
                <a:lnTo>
                  <a:pt x="557784" y="950976"/>
                </a:lnTo>
                <a:lnTo>
                  <a:pt x="713232" y="1042416"/>
                </a:lnTo>
                <a:lnTo>
                  <a:pt x="777240" y="1069848"/>
                </a:lnTo>
                <a:lnTo>
                  <a:pt x="768096" y="896112"/>
                </a:lnTo>
                <a:lnTo>
                  <a:pt x="768096" y="804672"/>
                </a:lnTo>
                <a:lnTo>
                  <a:pt x="722376" y="731520"/>
                </a:lnTo>
                <a:lnTo>
                  <a:pt x="768096" y="649224"/>
                </a:lnTo>
                <a:lnTo>
                  <a:pt x="676656" y="557784"/>
                </a:lnTo>
                <a:lnTo>
                  <a:pt x="566928" y="530352"/>
                </a:lnTo>
                <a:lnTo>
                  <a:pt x="548640" y="493776"/>
                </a:lnTo>
                <a:lnTo>
                  <a:pt x="585216" y="484632"/>
                </a:lnTo>
                <a:lnTo>
                  <a:pt x="667512" y="512064"/>
                </a:lnTo>
                <a:lnTo>
                  <a:pt x="722376" y="548640"/>
                </a:lnTo>
                <a:lnTo>
                  <a:pt x="768096" y="566928"/>
                </a:lnTo>
                <a:lnTo>
                  <a:pt x="676656" y="256032"/>
                </a:lnTo>
                <a:lnTo>
                  <a:pt x="768096" y="292608"/>
                </a:lnTo>
                <a:lnTo>
                  <a:pt x="813816" y="393192"/>
                </a:lnTo>
                <a:lnTo>
                  <a:pt x="859536" y="292608"/>
                </a:lnTo>
                <a:lnTo>
                  <a:pt x="896112" y="182880"/>
                </a:lnTo>
                <a:lnTo>
                  <a:pt x="923544" y="210312"/>
                </a:lnTo>
                <a:lnTo>
                  <a:pt x="868680" y="420624"/>
                </a:lnTo>
                <a:lnTo>
                  <a:pt x="859536" y="539496"/>
                </a:lnTo>
                <a:lnTo>
                  <a:pt x="859536" y="539496"/>
                </a:lnTo>
                <a:lnTo>
                  <a:pt x="886968" y="758952"/>
                </a:lnTo>
                <a:lnTo>
                  <a:pt x="905256" y="896112"/>
                </a:lnTo>
                <a:lnTo>
                  <a:pt x="905256" y="1078992"/>
                </a:lnTo>
                <a:lnTo>
                  <a:pt x="905256" y="1078992"/>
                </a:lnTo>
                <a:lnTo>
                  <a:pt x="1014984" y="740664"/>
                </a:lnTo>
                <a:lnTo>
                  <a:pt x="1005840" y="594360"/>
                </a:lnTo>
                <a:lnTo>
                  <a:pt x="1060704" y="420624"/>
                </a:lnTo>
                <a:lnTo>
                  <a:pt x="1069848" y="310896"/>
                </a:lnTo>
                <a:lnTo>
                  <a:pt x="1005840" y="182880"/>
                </a:lnTo>
                <a:lnTo>
                  <a:pt x="1042416" y="164592"/>
                </a:lnTo>
                <a:lnTo>
                  <a:pt x="1078992" y="228600"/>
                </a:lnTo>
                <a:lnTo>
                  <a:pt x="1133856" y="82296"/>
                </a:lnTo>
                <a:lnTo>
                  <a:pt x="1197864" y="82296"/>
                </a:lnTo>
                <a:lnTo>
                  <a:pt x="1161288" y="201168"/>
                </a:lnTo>
                <a:lnTo>
                  <a:pt x="1170432" y="310896"/>
                </a:lnTo>
                <a:lnTo>
                  <a:pt x="1179576" y="457200"/>
                </a:lnTo>
                <a:lnTo>
                  <a:pt x="1179576" y="457200"/>
                </a:lnTo>
                <a:lnTo>
                  <a:pt x="1362456" y="192024"/>
                </a:lnTo>
                <a:lnTo>
                  <a:pt x="1353312" y="91440"/>
                </a:lnTo>
                <a:lnTo>
                  <a:pt x="1453896" y="109728"/>
                </a:lnTo>
                <a:lnTo>
                  <a:pt x="1517904" y="137160"/>
                </a:lnTo>
                <a:lnTo>
                  <a:pt x="1417320" y="256032"/>
                </a:lnTo>
                <a:lnTo>
                  <a:pt x="1289304" y="566928"/>
                </a:lnTo>
                <a:lnTo>
                  <a:pt x="1207008" y="877824"/>
                </a:lnTo>
                <a:lnTo>
                  <a:pt x="1225296" y="1069848"/>
                </a:lnTo>
                <a:lnTo>
                  <a:pt x="1170432" y="1188720"/>
                </a:lnTo>
                <a:lnTo>
                  <a:pt x="1170432" y="1344168"/>
                </a:lnTo>
                <a:lnTo>
                  <a:pt x="1243584" y="1463040"/>
                </a:lnTo>
                <a:lnTo>
                  <a:pt x="1335024" y="1627632"/>
                </a:lnTo>
                <a:lnTo>
                  <a:pt x="1508760" y="1773936"/>
                </a:lnTo>
                <a:lnTo>
                  <a:pt x="1728216" y="1399032"/>
                </a:lnTo>
                <a:lnTo>
                  <a:pt x="1837944" y="1115568"/>
                </a:lnTo>
                <a:lnTo>
                  <a:pt x="1728216" y="859536"/>
                </a:lnTo>
                <a:lnTo>
                  <a:pt x="1719072" y="685800"/>
                </a:lnTo>
                <a:lnTo>
                  <a:pt x="1600200" y="539496"/>
                </a:lnTo>
                <a:lnTo>
                  <a:pt x="1545336" y="393192"/>
                </a:lnTo>
                <a:lnTo>
                  <a:pt x="1536192" y="301752"/>
                </a:lnTo>
                <a:lnTo>
                  <a:pt x="1618488" y="292608"/>
                </a:lnTo>
                <a:lnTo>
                  <a:pt x="1645920" y="466344"/>
                </a:lnTo>
                <a:lnTo>
                  <a:pt x="1719072" y="557784"/>
                </a:lnTo>
                <a:lnTo>
                  <a:pt x="1737360" y="585216"/>
                </a:lnTo>
                <a:lnTo>
                  <a:pt x="1801368" y="365760"/>
                </a:lnTo>
                <a:lnTo>
                  <a:pt x="1847088" y="274320"/>
                </a:lnTo>
                <a:lnTo>
                  <a:pt x="1901952" y="347472"/>
                </a:lnTo>
                <a:lnTo>
                  <a:pt x="1874520" y="411480"/>
                </a:lnTo>
                <a:lnTo>
                  <a:pt x="1810512" y="667512"/>
                </a:lnTo>
                <a:lnTo>
                  <a:pt x="1819656" y="841248"/>
                </a:lnTo>
                <a:lnTo>
                  <a:pt x="1920240" y="1024128"/>
                </a:lnTo>
                <a:lnTo>
                  <a:pt x="2011680" y="795528"/>
                </a:lnTo>
                <a:lnTo>
                  <a:pt x="1993392" y="493776"/>
                </a:lnTo>
                <a:lnTo>
                  <a:pt x="1920240" y="365760"/>
                </a:lnTo>
                <a:lnTo>
                  <a:pt x="1755648" y="164592"/>
                </a:lnTo>
                <a:lnTo>
                  <a:pt x="1764792" y="100584"/>
                </a:lnTo>
                <a:lnTo>
                  <a:pt x="1883664" y="265176"/>
                </a:lnTo>
                <a:lnTo>
                  <a:pt x="1892808" y="64008"/>
                </a:lnTo>
                <a:lnTo>
                  <a:pt x="1984248" y="82296"/>
                </a:lnTo>
                <a:lnTo>
                  <a:pt x="1984248" y="210312"/>
                </a:lnTo>
                <a:lnTo>
                  <a:pt x="2020824" y="0"/>
                </a:lnTo>
                <a:lnTo>
                  <a:pt x="2075688" y="9144"/>
                </a:lnTo>
                <a:lnTo>
                  <a:pt x="2029968" y="329184"/>
                </a:lnTo>
                <a:lnTo>
                  <a:pt x="2066544" y="402336"/>
                </a:lnTo>
                <a:lnTo>
                  <a:pt x="2185416" y="265176"/>
                </a:lnTo>
                <a:lnTo>
                  <a:pt x="2194560" y="100584"/>
                </a:lnTo>
                <a:lnTo>
                  <a:pt x="2249424" y="64008"/>
                </a:lnTo>
                <a:lnTo>
                  <a:pt x="2276856" y="146304"/>
                </a:lnTo>
                <a:lnTo>
                  <a:pt x="2249424" y="310896"/>
                </a:lnTo>
                <a:lnTo>
                  <a:pt x="2450592" y="91440"/>
                </a:lnTo>
                <a:lnTo>
                  <a:pt x="2487168" y="201168"/>
                </a:lnTo>
                <a:lnTo>
                  <a:pt x="2322576" y="374904"/>
                </a:lnTo>
                <a:lnTo>
                  <a:pt x="2194560" y="466344"/>
                </a:lnTo>
                <a:lnTo>
                  <a:pt x="2157984" y="877824"/>
                </a:lnTo>
                <a:lnTo>
                  <a:pt x="2514600" y="566928"/>
                </a:lnTo>
                <a:lnTo>
                  <a:pt x="2670048" y="192024"/>
                </a:lnTo>
                <a:lnTo>
                  <a:pt x="2743200" y="182880"/>
                </a:lnTo>
                <a:lnTo>
                  <a:pt x="2679192" y="374904"/>
                </a:lnTo>
                <a:lnTo>
                  <a:pt x="2843784" y="201168"/>
                </a:lnTo>
                <a:lnTo>
                  <a:pt x="2889504" y="274320"/>
                </a:lnTo>
                <a:lnTo>
                  <a:pt x="2551176" y="658368"/>
                </a:lnTo>
                <a:lnTo>
                  <a:pt x="2880360" y="512064"/>
                </a:lnTo>
                <a:lnTo>
                  <a:pt x="3099816" y="256032"/>
                </a:lnTo>
                <a:lnTo>
                  <a:pt x="3145536" y="320040"/>
                </a:lnTo>
                <a:lnTo>
                  <a:pt x="2980944" y="530352"/>
                </a:lnTo>
                <a:lnTo>
                  <a:pt x="2560320" y="777240"/>
                </a:lnTo>
                <a:lnTo>
                  <a:pt x="2258568" y="1060704"/>
                </a:lnTo>
                <a:lnTo>
                  <a:pt x="2194560" y="1197864"/>
                </a:lnTo>
                <a:lnTo>
                  <a:pt x="2194560" y="1335024"/>
                </a:lnTo>
                <a:lnTo>
                  <a:pt x="1911096" y="1709928"/>
                </a:lnTo>
                <a:lnTo>
                  <a:pt x="1773936" y="2121408"/>
                </a:lnTo>
                <a:lnTo>
                  <a:pt x="1645920" y="2404872"/>
                </a:lnTo>
                <a:lnTo>
                  <a:pt x="1673352" y="2871216"/>
                </a:lnTo>
                <a:lnTo>
                  <a:pt x="1755648" y="2999232"/>
                </a:lnTo>
                <a:lnTo>
                  <a:pt x="1746504" y="3364992"/>
                </a:lnTo>
                <a:lnTo>
                  <a:pt x="1801368" y="3566160"/>
                </a:lnTo>
                <a:lnTo>
                  <a:pt x="1901952" y="3840480"/>
                </a:lnTo>
                <a:lnTo>
                  <a:pt x="1755648" y="3913632"/>
                </a:lnTo>
                <a:lnTo>
                  <a:pt x="1563624" y="3904488"/>
                </a:lnTo>
                <a:lnTo>
                  <a:pt x="1207008" y="3867912"/>
                </a:lnTo>
                <a:lnTo>
                  <a:pt x="1033272" y="3776472"/>
                </a:lnTo>
                <a:lnTo>
                  <a:pt x="1005840" y="3767328"/>
                </a:lnTo>
                <a:lnTo>
                  <a:pt x="1014984" y="369417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 97"/>
          <p:cNvSpPr/>
          <p:nvPr/>
        </p:nvSpPr>
        <p:spPr>
          <a:xfrm>
            <a:off x="836728" y="4265664"/>
            <a:ext cx="1020039" cy="504056"/>
          </a:xfrm>
          <a:custGeom>
            <a:avLst/>
            <a:gdLst>
              <a:gd name="connsiteX0" fmla="*/ 182880 w 5742432"/>
              <a:gd name="connsiteY0" fmla="*/ 3136392 h 3191256"/>
              <a:gd name="connsiteX1" fmla="*/ 100584 w 5742432"/>
              <a:gd name="connsiteY1" fmla="*/ 2999232 h 3191256"/>
              <a:gd name="connsiteX2" fmla="*/ 164592 w 5742432"/>
              <a:gd name="connsiteY2" fmla="*/ 2962656 h 3191256"/>
              <a:gd name="connsiteX3" fmla="*/ 9144 w 5742432"/>
              <a:gd name="connsiteY3" fmla="*/ 2898648 h 3191256"/>
              <a:gd name="connsiteX4" fmla="*/ 0 w 5742432"/>
              <a:gd name="connsiteY4" fmla="*/ 2825496 h 3191256"/>
              <a:gd name="connsiteX5" fmla="*/ 82296 w 5742432"/>
              <a:gd name="connsiteY5" fmla="*/ 2697480 h 3191256"/>
              <a:gd name="connsiteX6" fmla="*/ 109728 w 5742432"/>
              <a:gd name="connsiteY6" fmla="*/ 2670048 h 3191256"/>
              <a:gd name="connsiteX7" fmla="*/ 91440 w 5742432"/>
              <a:gd name="connsiteY7" fmla="*/ 2560320 h 3191256"/>
              <a:gd name="connsiteX8" fmla="*/ 45720 w 5742432"/>
              <a:gd name="connsiteY8" fmla="*/ 2523744 h 3191256"/>
              <a:gd name="connsiteX9" fmla="*/ 64008 w 5742432"/>
              <a:gd name="connsiteY9" fmla="*/ 2423160 h 3191256"/>
              <a:gd name="connsiteX10" fmla="*/ 411480 w 5742432"/>
              <a:gd name="connsiteY10" fmla="*/ 2212848 h 3191256"/>
              <a:gd name="connsiteX11" fmla="*/ 310896 w 5742432"/>
              <a:gd name="connsiteY11" fmla="*/ 2039112 h 3191256"/>
              <a:gd name="connsiteX12" fmla="*/ 274320 w 5742432"/>
              <a:gd name="connsiteY12" fmla="*/ 1655064 h 3191256"/>
              <a:gd name="connsiteX13" fmla="*/ 384048 w 5742432"/>
              <a:gd name="connsiteY13" fmla="*/ 1444752 h 3191256"/>
              <a:gd name="connsiteX14" fmla="*/ 420624 w 5742432"/>
              <a:gd name="connsiteY14" fmla="*/ 1271016 h 3191256"/>
              <a:gd name="connsiteX15" fmla="*/ 585216 w 5742432"/>
              <a:gd name="connsiteY15" fmla="*/ 1225296 h 3191256"/>
              <a:gd name="connsiteX16" fmla="*/ 658368 w 5742432"/>
              <a:gd name="connsiteY16" fmla="*/ 1078992 h 3191256"/>
              <a:gd name="connsiteX17" fmla="*/ 886968 w 5742432"/>
              <a:gd name="connsiteY17" fmla="*/ 941832 h 3191256"/>
              <a:gd name="connsiteX18" fmla="*/ 941832 w 5742432"/>
              <a:gd name="connsiteY18" fmla="*/ 694944 h 3191256"/>
              <a:gd name="connsiteX19" fmla="*/ 1161288 w 5742432"/>
              <a:gd name="connsiteY19" fmla="*/ 576072 h 3191256"/>
              <a:gd name="connsiteX20" fmla="*/ 1307592 w 5742432"/>
              <a:gd name="connsiteY20" fmla="*/ 576072 h 3191256"/>
              <a:gd name="connsiteX21" fmla="*/ 1298448 w 5742432"/>
              <a:gd name="connsiteY21" fmla="*/ 438912 h 3191256"/>
              <a:gd name="connsiteX22" fmla="*/ 1627632 w 5742432"/>
              <a:gd name="connsiteY22" fmla="*/ 228600 h 3191256"/>
              <a:gd name="connsiteX23" fmla="*/ 1965960 w 5742432"/>
              <a:gd name="connsiteY23" fmla="*/ 228600 h 3191256"/>
              <a:gd name="connsiteX24" fmla="*/ 2121408 w 5742432"/>
              <a:gd name="connsiteY24" fmla="*/ 100584 h 3191256"/>
              <a:gd name="connsiteX25" fmla="*/ 2459736 w 5742432"/>
              <a:gd name="connsiteY25" fmla="*/ 73152 h 3191256"/>
              <a:gd name="connsiteX26" fmla="*/ 2651760 w 5742432"/>
              <a:gd name="connsiteY26" fmla="*/ 0 h 3191256"/>
              <a:gd name="connsiteX27" fmla="*/ 2944368 w 5742432"/>
              <a:gd name="connsiteY27" fmla="*/ 91440 h 3191256"/>
              <a:gd name="connsiteX28" fmla="*/ 3090672 w 5742432"/>
              <a:gd name="connsiteY28" fmla="*/ 228600 h 3191256"/>
              <a:gd name="connsiteX29" fmla="*/ 3401568 w 5742432"/>
              <a:gd name="connsiteY29" fmla="*/ 45720 h 3191256"/>
              <a:gd name="connsiteX30" fmla="*/ 3822192 w 5742432"/>
              <a:gd name="connsiteY30" fmla="*/ 137160 h 3191256"/>
              <a:gd name="connsiteX31" fmla="*/ 4005072 w 5742432"/>
              <a:gd name="connsiteY31" fmla="*/ 54864 h 3191256"/>
              <a:gd name="connsiteX32" fmla="*/ 4169664 w 5742432"/>
              <a:gd name="connsiteY32" fmla="*/ 201168 h 3191256"/>
              <a:gd name="connsiteX33" fmla="*/ 4361688 w 5742432"/>
              <a:gd name="connsiteY33" fmla="*/ 137160 h 3191256"/>
              <a:gd name="connsiteX34" fmla="*/ 4535424 w 5742432"/>
              <a:gd name="connsiteY34" fmla="*/ 292608 h 3191256"/>
              <a:gd name="connsiteX35" fmla="*/ 4727448 w 5742432"/>
              <a:gd name="connsiteY35" fmla="*/ 612648 h 3191256"/>
              <a:gd name="connsiteX36" fmla="*/ 4983480 w 5742432"/>
              <a:gd name="connsiteY36" fmla="*/ 877824 h 3191256"/>
              <a:gd name="connsiteX37" fmla="*/ 5202936 w 5742432"/>
              <a:gd name="connsiteY37" fmla="*/ 914400 h 3191256"/>
              <a:gd name="connsiteX38" fmla="*/ 5285232 w 5742432"/>
              <a:gd name="connsiteY38" fmla="*/ 1133856 h 3191256"/>
              <a:gd name="connsiteX39" fmla="*/ 5504688 w 5742432"/>
              <a:gd name="connsiteY39" fmla="*/ 1298448 h 3191256"/>
              <a:gd name="connsiteX40" fmla="*/ 5641848 w 5742432"/>
              <a:gd name="connsiteY40" fmla="*/ 1901952 h 3191256"/>
              <a:gd name="connsiteX41" fmla="*/ 5742432 w 5742432"/>
              <a:gd name="connsiteY41" fmla="*/ 2130552 h 3191256"/>
              <a:gd name="connsiteX42" fmla="*/ 5724144 w 5742432"/>
              <a:gd name="connsiteY42" fmla="*/ 2267712 h 3191256"/>
              <a:gd name="connsiteX43" fmla="*/ 5614416 w 5742432"/>
              <a:gd name="connsiteY43" fmla="*/ 2441448 h 3191256"/>
              <a:gd name="connsiteX44" fmla="*/ 5413248 w 5742432"/>
              <a:gd name="connsiteY44" fmla="*/ 2587752 h 3191256"/>
              <a:gd name="connsiteX45" fmla="*/ 5166360 w 5742432"/>
              <a:gd name="connsiteY45" fmla="*/ 2660904 h 3191256"/>
              <a:gd name="connsiteX46" fmla="*/ 4974336 w 5742432"/>
              <a:gd name="connsiteY46" fmla="*/ 2615184 h 3191256"/>
              <a:gd name="connsiteX47" fmla="*/ 4727448 w 5742432"/>
              <a:gd name="connsiteY47" fmla="*/ 2706624 h 3191256"/>
              <a:gd name="connsiteX48" fmla="*/ 4462272 w 5742432"/>
              <a:gd name="connsiteY48" fmla="*/ 2724912 h 3191256"/>
              <a:gd name="connsiteX49" fmla="*/ 4242816 w 5742432"/>
              <a:gd name="connsiteY49" fmla="*/ 2715768 h 3191256"/>
              <a:gd name="connsiteX50" fmla="*/ 4224528 w 5742432"/>
              <a:gd name="connsiteY50" fmla="*/ 2450592 h 3191256"/>
              <a:gd name="connsiteX51" fmla="*/ 4279392 w 5742432"/>
              <a:gd name="connsiteY51" fmla="*/ 2350008 h 3191256"/>
              <a:gd name="connsiteX52" fmla="*/ 4526280 w 5742432"/>
              <a:gd name="connsiteY52" fmla="*/ 2167128 h 3191256"/>
              <a:gd name="connsiteX53" fmla="*/ 4663440 w 5742432"/>
              <a:gd name="connsiteY53" fmla="*/ 1993392 h 3191256"/>
              <a:gd name="connsiteX54" fmla="*/ 4517136 w 5742432"/>
              <a:gd name="connsiteY54" fmla="*/ 1956816 h 3191256"/>
              <a:gd name="connsiteX55" fmla="*/ 4407408 w 5742432"/>
              <a:gd name="connsiteY55" fmla="*/ 2011680 h 3191256"/>
              <a:gd name="connsiteX56" fmla="*/ 4325112 w 5742432"/>
              <a:gd name="connsiteY56" fmla="*/ 1920240 h 3191256"/>
              <a:gd name="connsiteX57" fmla="*/ 4197096 w 5742432"/>
              <a:gd name="connsiteY57" fmla="*/ 1892808 h 3191256"/>
              <a:gd name="connsiteX58" fmla="*/ 4050792 w 5742432"/>
              <a:gd name="connsiteY58" fmla="*/ 1920240 h 3191256"/>
              <a:gd name="connsiteX59" fmla="*/ 3968496 w 5742432"/>
              <a:gd name="connsiteY59" fmla="*/ 1837944 h 3191256"/>
              <a:gd name="connsiteX60" fmla="*/ 3867912 w 5742432"/>
              <a:gd name="connsiteY60" fmla="*/ 1764792 h 3191256"/>
              <a:gd name="connsiteX61" fmla="*/ 3739896 w 5742432"/>
              <a:gd name="connsiteY61" fmla="*/ 1828800 h 3191256"/>
              <a:gd name="connsiteX62" fmla="*/ 3557016 w 5742432"/>
              <a:gd name="connsiteY62" fmla="*/ 1755648 h 3191256"/>
              <a:gd name="connsiteX63" fmla="*/ 3364992 w 5742432"/>
              <a:gd name="connsiteY63" fmla="*/ 1719072 h 3191256"/>
              <a:gd name="connsiteX64" fmla="*/ 3264408 w 5742432"/>
              <a:gd name="connsiteY64" fmla="*/ 1746504 h 3191256"/>
              <a:gd name="connsiteX65" fmla="*/ 3127248 w 5742432"/>
              <a:gd name="connsiteY65" fmla="*/ 1847088 h 3191256"/>
              <a:gd name="connsiteX66" fmla="*/ 2999232 w 5742432"/>
              <a:gd name="connsiteY66" fmla="*/ 1865376 h 3191256"/>
              <a:gd name="connsiteX67" fmla="*/ 2734056 w 5742432"/>
              <a:gd name="connsiteY67" fmla="*/ 1700784 h 3191256"/>
              <a:gd name="connsiteX68" fmla="*/ 2624328 w 5742432"/>
              <a:gd name="connsiteY68" fmla="*/ 1755648 h 3191256"/>
              <a:gd name="connsiteX69" fmla="*/ 2523744 w 5742432"/>
              <a:gd name="connsiteY69" fmla="*/ 1801368 h 3191256"/>
              <a:gd name="connsiteX70" fmla="*/ 2441448 w 5742432"/>
              <a:gd name="connsiteY70" fmla="*/ 1920240 h 3191256"/>
              <a:gd name="connsiteX71" fmla="*/ 2377440 w 5742432"/>
              <a:gd name="connsiteY71" fmla="*/ 1920240 h 3191256"/>
              <a:gd name="connsiteX72" fmla="*/ 2240280 w 5742432"/>
              <a:gd name="connsiteY72" fmla="*/ 1938528 h 3191256"/>
              <a:gd name="connsiteX73" fmla="*/ 2167128 w 5742432"/>
              <a:gd name="connsiteY73" fmla="*/ 2020824 h 3191256"/>
              <a:gd name="connsiteX74" fmla="*/ 2084832 w 5742432"/>
              <a:gd name="connsiteY74" fmla="*/ 2157984 h 3191256"/>
              <a:gd name="connsiteX75" fmla="*/ 1929384 w 5742432"/>
              <a:gd name="connsiteY75" fmla="*/ 2231136 h 3191256"/>
              <a:gd name="connsiteX76" fmla="*/ 2075688 w 5742432"/>
              <a:gd name="connsiteY76" fmla="*/ 2304288 h 3191256"/>
              <a:gd name="connsiteX77" fmla="*/ 2093976 w 5742432"/>
              <a:gd name="connsiteY77" fmla="*/ 2404872 h 3191256"/>
              <a:gd name="connsiteX78" fmla="*/ 1975104 w 5742432"/>
              <a:gd name="connsiteY78" fmla="*/ 2450592 h 3191256"/>
              <a:gd name="connsiteX79" fmla="*/ 1828800 w 5742432"/>
              <a:gd name="connsiteY79" fmla="*/ 2450592 h 3191256"/>
              <a:gd name="connsiteX80" fmla="*/ 1746504 w 5742432"/>
              <a:gd name="connsiteY80" fmla="*/ 2487168 h 3191256"/>
              <a:gd name="connsiteX81" fmla="*/ 1682496 w 5742432"/>
              <a:gd name="connsiteY81" fmla="*/ 2578608 h 3191256"/>
              <a:gd name="connsiteX82" fmla="*/ 1645920 w 5742432"/>
              <a:gd name="connsiteY82" fmla="*/ 2642616 h 3191256"/>
              <a:gd name="connsiteX83" fmla="*/ 1636776 w 5742432"/>
              <a:gd name="connsiteY83" fmla="*/ 2724912 h 3191256"/>
              <a:gd name="connsiteX84" fmla="*/ 1545336 w 5742432"/>
              <a:gd name="connsiteY84" fmla="*/ 2752344 h 3191256"/>
              <a:gd name="connsiteX85" fmla="*/ 1453896 w 5742432"/>
              <a:gd name="connsiteY85" fmla="*/ 2825496 h 3191256"/>
              <a:gd name="connsiteX86" fmla="*/ 1344168 w 5742432"/>
              <a:gd name="connsiteY86" fmla="*/ 2916936 h 3191256"/>
              <a:gd name="connsiteX87" fmla="*/ 1298448 w 5742432"/>
              <a:gd name="connsiteY87" fmla="*/ 2980944 h 3191256"/>
              <a:gd name="connsiteX88" fmla="*/ 1207008 w 5742432"/>
              <a:gd name="connsiteY88" fmla="*/ 3026664 h 3191256"/>
              <a:gd name="connsiteX89" fmla="*/ 1069848 w 5742432"/>
              <a:gd name="connsiteY89" fmla="*/ 3072384 h 3191256"/>
              <a:gd name="connsiteX90" fmla="*/ 978408 w 5742432"/>
              <a:gd name="connsiteY90" fmla="*/ 3035808 h 3191256"/>
              <a:gd name="connsiteX91" fmla="*/ 850392 w 5742432"/>
              <a:gd name="connsiteY91" fmla="*/ 3008376 h 3191256"/>
              <a:gd name="connsiteX92" fmla="*/ 603504 w 5742432"/>
              <a:gd name="connsiteY92" fmla="*/ 3017520 h 3191256"/>
              <a:gd name="connsiteX93" fmla="*/ 466344 w 5742432"/>
              <a:gd name="connsiteY93" fmla="*/ 3163824 h 3191256"/>
              <a:gd name="connsiteX94" fmla="*/ 374904 w 5742432"/>
              <a:gd name="connsiteY94" fmla="*/ 3191256 h 3191256"/>
              <a:gd name="connsiteX95" fmla="*/ 246888 w 5742432"/>
              <a:gd name="connsiteY95" fmla="*/ 3163824 h 3191256"/>
              <a:gd name="connsiteX96" fmla="*/ 182880 w 5742432"/>
              <a:gd name="connsiteY96" fmla="*/ 3136392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42432" h="3191256">
                <a:moveTo>
                  <a:pt x="182880" y="3136392"/>
                </a:moveTo>
                <a:lnTo>
                  <a:pt x="100584" y="2999232"/>
                </a:lnTo>
                <a:lnTo>
                  <a:pt x="164592" y="2962656"/>
                </a:lnTo>
                <a:lnTo>
                  <a:pt x="9144" y="2898648"/>
                </a:lnTo>
                <a:lnTo>
                  <a:pt x="0" y="2825496"/>
                </a:lnTo>
                <a:lnTo>
                  <a:pt x="82296" y="2697480"/>
                </a:lnTo>
                <a:lnTo>
                  <a:pt x="109728" y="2670048"/>
                </a:lnTo>
                <a:lnTo>
                  <a:pt x="91440" y="2560320"/>
                </a:lnTo>
                <a:lnTo>
                  <a:pt x="45720" y="2523744"/>
                </a:lnTo>
                <a:lnTo>
                  <a:pt x="64008" y="2423160"/>
                </a:lnTo>
                <a:lnTo>
                  <a:pt x="411480" y="2212848"/>
                </a:lnTo>
                <a:lnTo>
                  <a:pt x="310896" y="2039112"/>
                </a:lnTo>
                <a:lnTo>
                  <a:pt x="274320" y="1655064"/>
                </a:lnTo>
                <a:lnTo>
                  <a:pt x="384048" y="1444752"/>
                </a:lnTo>
                <a:lnTo>
                  <a:pt x="420624" y="1271016"/>
                </a:lnTo>
                <a:lnTo>
                  <a:pt x="585216" y="1225296"/>
                </a:lnTo>
                <a:lnTo>
                  <a:pt x="658368" y="1078992"/>
                </a:lnTo>
                <a:lnTo>
                  <a:pt x="886968" y="941832"/>
                </a:lnTo>
                <a:lnTo>
                  <a:pt x="941832" y="694944"/>
                </a:lnTo>
                <a:lnTo>
                  <a:pt x="1161288" y="576072"/>
                </a:lnTo>
                <a:lnTo>
                  <a:pt x="1307592" y="576072"/>
                </a:lnTo>
                <a:lnTo>
                  <a:pt x="1298448" y="438912"/>
                </a:lnTo>
                <a:lnTo>
                  <a:pt x="1627632" y="228600"/>
                </a:lnTo>
                <a:lnTo>
                  <a:pt x="1965960" y="228600"/>
                </a:lnTo>
                <a:lnTo>
                  <a:pt x="2121408" y="100584"/>
                </a:lnTo>
                <a:lnTo>
                  <a:pt x="2459736" y="73152"/>
                </a:lnTo>
                <a:lnTo>
                  <a:pt x="2651760" y="0"/>
                </a:lnTo>
                <a:lnTo>
                  <a:pt x="2944368" y="91440"/>
                </a:lnTo>
                <a:lnTo>
                  <a:pt x="3090672" y="228600"/>
                </a:lnTo>
                <a:lnTo>
                  <a:pt x="3401568" y="45720"/>
                </a:lnTo>
                <a:lnTo>
                  <a:pt x="3822192" y="137160"/>
                </a:lnTo>
                <a:lnTo>
                  <a:pt x="4005072" y="54864"/>
                </a:lnTo>
                <a:lnTo>
                  <a:pt x="4169664" y="201168"/>
                </a:lnTo>
                <a:lnTo>
                  <a:pt x="4361688" y="137160"/>
                </a:lnTo>
                <a:lnTo>
                  <a:pt x="4535424" y="292608"/>
                </a:lnTo>
                <a:lnTo>
                  <a:pt x="4727448" y="612648"/>
                </a:lnTo>
                <a:lnTo>
                  <a:pt x="4983480" y="877824"/>
                </a:lnTo>
                <a:lnTo>
                  <a:pt x="5202936" y="914400"/>
                </a:lnTo>
                <a:lnTo>
                  <a:pt x="5285232" y="1133856"/>
                </a:lnTo>
                <a:lnTo>
                  <a:pt x="5504688" y="1298448"/>
                </a:lnTo>
                <a:lnTo>
                  <a:pt x="5641848" y="1901952"/>
                </a:lnTo>
                <a:lnTo>
                  <a:pt x="5742432" y="2130552"/>
                </a:lnTo>
                <a:lnTo>
                  <a:pt x="5724144" y="2267712"/>
                </a:lnTo>
                <a:lnTo>
                  <a:pt x="5614416" y="2441448"/>
                </a:lnTo>
                <a:lnTo>
                  <a:pt x="5413248" y="2587752"/>
                </a:lnTo>
                <a:lnTo>
                  <a:pt x="5166360" y="2660904"/>
                </a:lnTo>
                <a:lnTo>
                  <a:pt x="4974336" y="2615184"/>
                </a:lnTo>
                <a:lnTo>
                  <a:pt x="4727448" y="2706624"/>
                </a:lnTo>
                <a:lnTo>
                  <a:pt x="4462272" y="2724912"/>
                </a:lnTo>
                <a:lnTo>
                  <a:pt x="4242816" y="2715768"/>
                </a:lnTo>
                <a:lnTo>
                  <a:pt x="4224528" y="2450592"/>
                </a:lnTo>
                <a:lnTo>
                  <a:pt x="4279392" y="2350008"/>
                </a:lnTo>
                <a:lnTo>
                  <a:pt x="4526280" y="2167128"/>
                </a:lnTo>
                <a:lnTo>
                  <a:pt x="4663440" y="1993392"/>
                </a:lnTo>
                <a:lnTo>
                  <a:pt x="4517136" y="1956816"/>
                </a:lnTo>
                <a:lnTo>
                  <a:pt x="4407408" y="2011680"/>
                </a:lnTo>
                <a:lnTo>
                  <a:pt x="4325112" y="1920240"/>
                </a:lnTo>
                <a:lnTo>
                  <a:pt x="4197096" y="1892808"/>
                </a:lnTo>
                <a:lnTo>
                  <a:pt x="4050792" y="1920240"/>
                </a:lnTo>
                <a:lnTo>
                  <a:pt x="3968496" y="1837944"/>
                </a:lnTo>
                <a:lnTo>
                  <a:pt x="3867912" y="1764792"/>
                </a:lnTo>
                <a:lnTo>
                  <a:pt x="3739896" y="1828800"/>
                </a:lnTo>
                <a:lnTo>
                  <a:pt x="3557016" y="1755648"/>
                </a:lnTo>
                <a:lnTo>
                  <a:pt x="3364992" y="1719072"/>
                </a:lnTo>
                <a:lnTo>
                  <a:pt x="3264408" y="1746504"/>
                </a:lnTo>
                <a:lnTo>
                  <a:pt x="3127248" y="1847088"/>
                </a:lnTo>
                <a:lnTo>
                  <a:pt x="2999232" y="1865376"/>
                </a:lnTo>
                <a:lnTo>
                  <a:pt x="2734056" y="1700784"/>
                </a:lnTo>
                <a:lnTo>
                  <a:pt x="2624328" y="1755648"/>
                </a:lnTo>
                <a:lnTo>
                  <a:pt x="2523744" y="1801368"/>
                </a:lnTo>
                <a:lnTo>
                  <a:pt x="2441448" y="1920240"/>
                </a:lnTo>
                <a:lnTo>
                  <a:pt x="2377440" y="1920240"/>
                </a:lnTo>
                <a:lnTo>
                  <a:pt x="2240280" y="1938528"/>
                </a:lnTo>
                <a:lnTo>
                  <a:pt x="2167128" y="2020824"/>
                </a:lnTo>
                <a:lnTo>
                  <a:pt x="2084832" y="2157984"/>
                </a:lnTo>
                <a:lnTo>
                  <a:pt x="1929384" y="2231136"/>
                </a:lnTo>
                <a:lnTo>
                  <a:pt x="2075688" y="2304288"/>
                </a:lnTo>
                <a:lnTo>
                  <a:pt x="2093976" y="2404872"/>
                </a:lnTo>
                <a:lnTo>
                  <a:pt x="1975104" y="2450592"/>
                </a:lnTo>
                <a:lnTo>
                  <a:pt x="1828800" y="2450592"/>
                </a:lnTo>
                <a:lnTo>
                  <a:pt x="1746504" y="2487168"/>
                </a:lnTo>
                <a:lnTo>
                  <a:pt x="1682496" y="2578608"/>
                </a:lnTo>
                <a:lnTo>
                  <a:pt x="1645920" y="2642616"/>
                </a:lnTo>
                <a:lnTo>
                  <a:pt x="1636776" y="2724912"/>
                </a:lnTo>
                <a:lnTo>
                  <a:pt x="1545336" y="2752344"/>
                </a:lnTo>
                <a:lnTo>
                  <a:pt x="1453896" y="2825496"/>
                </a:lnTo>
                <a:lnTo>
                  <a:pt x="1344168" y="2916936"/>
                </a:lnTo>
                <a:lnTo>
                  <a:pt x="1298448" y="2980944"/>
                </a:lnTo>
                <a:lnTo>
                  <a:pt x="1207008" y="3026664"/>
                </a:lnTo>
                <a:lnTo>
                  <a:pt x="1069848" y="3072384"/>
                </a:lnTo>
                <a:lnTo>
                  <a:pt x="978408" y="3035808"/>
                </a:lnTo>
                <a:lnTo>
                  <a:pt x="850392" y="3008376"/>
                </a:lnTo>
                <a:lnTo>
                  <a:pt x="603504" y="3017520"/>
                </a:lnTo>
                <a:lnTo>
                  <a:pt x="466344" y="3163824"/>
                </a:lnTo>
                <a:lnTo>
                  <a:pt x="374904" y="3191256"/>
                </a:lnTo>
                <a:lnTo>
                  <a:pt x="246888" y="3163824"/>
                </a:lnTo>
                <a:lnTo>
                  <a:pt x="182880" y="3136392"/>
                </a:lnTo>
                <a:close/>
              </a:path>
            </a:pathLst>
          </a:custGeom>
          <a:solidFill>
            <a:srgbClr val="436C1E"/>
          </a:solidFill>
          <a:ln w="31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orme libre 98"/>
          <p:cNvSpPr/>
          <p:nvPr/>
        </p:nvSpPr>
        <p:spPr>
          <a:xfrm>
            <a:off x="1907704" y="5157192"/>
            <a:ext cx="792088" cy="432048"/>
          </a:xfrm>
          <a:custGeom>
            <a:avLst/>
            <a:gdLst>
              <a:gd name="connsiteX0" fmla="*/ 0 w 5001768"/>
              <a:gd name="connsiteY0" fmla="*/ 2606040 h 2734056"/>
              <a:gd name="connsiteX1" fmla="*/ 548640 w 5001768"/>
              <a:gd name="connsiteY1" fmla="*/ 2331720 h 2734056"/>
              <a:gd name="connsiteX2" fmla="*/ 548640 w 5001768"/>
              <a:gd name="connsiteY2" fmla="*/ 2240280 h 2734056"/>
              <a:gd name="connsiteX3" fmla="*/ 475488 w 5001768"/>
              <a:gd name="connsiteY3" fmla="*/ 2139696 h 2734056"/>
              <a:gd name="connsiteX4" fmla="*/ 438912 w 5001768"/>
              <a:gd name="connsiteY4" fmla="*/ 2057400 h 2734056"/>
              <a:gd name="connsiteX5" fmla="*/ 475488 w 5001768"/>
              <a:gd name="connsiteY5" fmla="*/ 1956816 h 2734056"/>
              <a:gd name="connsiteX6" fmla="*/ 466344 w 5001768"/>
              <a:gd name="connsiteY6" fmla="*/ 1901952 h 2734056"/>
              <a:gd name="connsiteX7" fmla="*/ 576072 w 5001768"/>
              <a:gd name="connsiteY7" fmla="*/ 1673352 h 2734056"/>
              <a:gd name="connsiteX8" fmla="*/ 667512 w 5001768"/>
              <a:gd name="connsiteY8" fmla="*/ 1499616 h 2734056"/>
              <a:gd name="connsiteX9" fmla="*/ 758952 w 5001768"/>
              <a:gd name="connsiteY9" fmla="*/ 1389888 h 2734056"/>
              <a:gd name="connsiteX10" fmla="*/ 886968 w 5001768"/>
              <a:gd name="connsiteY10" fmla="*/ 1225296 h 2734056"/>
              <a:gd name="connsiteX11" fmla="*/ 932688 w 5001768"/>
              <a:gd name="connsiteY11" fmla="*/ 1133856 h 2734056"/>
              <a:gd name="connsiteX12" fmla="*/ 1005840 w 5001768"/>
              <a:gd name="connsiteY12" fmla="*/ 1078992 h 2734056"/>
              <a:gd name="connsiteX13" fmla="*/ 1197864 w 5001768"/>
              <a:gd name="connsiteY13" fmla="*/ 886968 h 2734056"/>
              <a:gd name="connsiteX14" fmla="*/ 1234440 w 5001768"/>
              <a:gd name="connsiteY14" fmla="*/ 923544 h 2734056"/>
              <a:gd name="connsiteX15" fmla="*/ 1508760 w 5001768"/>
              <a:gd name="connsiteY15" fmla="*/ 658368 h 2734056"/>
              <a:gd name="connsiteX16" fmla="*/ 1636776 w 5001768"/>
              <a:gd name="connsiteY16" fmla="*/ 640080 h 2734056"/>
              <a:gd name="connsiteX17" fmla="*/ 1636776 w 5001768"/>
              <a:gd name="connsiteY17" fmla="*/ 704088 h 2734056"/>
              <a:gd name="connsiteX18" fmla="*/ 2039112 w 5001768"/>
              <a:gd name="connsiteY18" fmla="*/ 374904 h 2734056"/>
              <a:gd name="connsiteX19" fmla="*/ 2066544 w 5001768"/>
              <a:gd name="connsiteY19" fmla="*/ 438912 h 2734056"/>
              <a:gd name="connsiteX20" fmla="*/ 2414016 w 5001768"/>
              <a:gd name="connsiteY20" fmla="*/ 265176 h 2734056"/>
              <a:gd name="connsiteX21" fmla="*/ 2368296 w 5001768"/>
              <a:gd name="connsiteY21" fmla="*/ 329184 h 2734056"/>
              <a:gd name="connsiteX22" fmla="*/ 2688336 w 5001768"/>
              <a:gd name="connsiteY22" fmla="*/ 182880 h 2734056"/>
              <a:gd name="connsiteX23" fmla="*/ 2715768 w 5001768"/>
              <a:gd name="connsiteY23" fmla="*/ 246888 h 2734056"/>
              <a:gd name="connsiteX24" fmla="*/ 2962656 w 5001768"/>
              <a:gd name="connsiteY24" fmla="*/ 155448 h 2734056"/>
              <a:gd name="connsiteX25" fmla="*/ 2962656 w 5001768"/>
              <a:gd name="connsiteY25" fmla="*/ 192024 h 2734056"/>
              <a:gd name="connsiteX26" fmla="*/ 3355848 w 5001768"/>
              <a:gd name="connsiteY26" fmla="*/ 0 h 2734056"/>
              <a:gd name="connsiteX27" fmla="*/ 3273552 w 5001768"/>
              <a:gd name="connsiteY27" fmla="*/ 100584 h 2734056"/>
              <a:gd name="connsiteX28" fmla="*/ 3694176 w 5001768"/>
              <a:gd name="connsiteY28" fmla="*/ 18288 h 2734056"/>
              <a:gd name="connsiteX29" fmla="*/ 3621024 w 5001768"/>
              <a:gd name="connsiteY29" fmla="*/ 82296 h 2734056"/>
              <a:gd name="connsiteX30" fmla="*/ 3986784 w 5001768"/>
              <a:gd name="connsiteY30" fmla="*/ 73152 h 2734056"/>
              <a:gd name="connsiteX31" fmla="*/ 3895344 w 5001768"/>
              <a:gd name="connsiteY31" fmla="*/ 128016 h 2734056"/>
              <a:gd name="connsiteX32" fmla="*/ 4178808 w 5001768"/>
              <a:gd name="connsiteY32" fmla="*/ 173736 h 2734056"/>
              <a:gd name="connsiteX33" fmla="*/ 4169664 w 5001768"/>
              <a:gd name="connsiteY33" fmla="*/ 201168 h 2734056"/>
              <a:gd name="connsiteX34" fmla="*/ 4389120 w 5001768"/>
              <a:gd name="connsiteY34" fmla="*/ 192024 h 2734056"/>
              <a:gd name="connsiteX35" fmla="*/ 4297680 w 5001768"/>
              <a:gd name="connsiteY35" fmla="*/ 228600 h 2734056"/>
              <a:gd name="connsiteX36" fmla="*/ 4553712 w 5001768"/>
              <a:gd name="connsiteY36" fmla="*/ 246888 h 2734056"/>
              <a:gd name="connsiteX37" fmla="*/ 4462272 w 5001768"/>
              <a:gd name="connsiteY37" fmla="*/ 301752 h 2734056"/>
              <a:gd name="connsiteX38" fmla="*/ 4700016 w 5001768"/>
              <a:gd name="connsiteY38" fmla="*/ 329184 h 2734056"/>
              <a:gd name="connsiteX39" fmla="*/ 4636008 w 5001768"/>
              <a:gd name="connsiteY39" fmla="*/ 384048 h 2734056"/>
              <a:gd name="connsiteX40" fmla="*/ 4800600 w 5001768"/>
              <a:gd name="connsiteY40" fmla="*/ 411480 h 2734056"/>
              <a:gd name="connsiteX41" fmla="*/ 4800600 w 5001768"/>
              <a:gd name="connsiteY41" fmla="*/ 411480 h 2734056"/>
              <a:gd name="connsiteX42" fmla="*/ 5001768 w 5001768"/>
              <a:gd name="connsiteY42" fmla="*/ 493776 h 2734056"/>
              <a:gd name="connsiteX43" fmla="*/ 4818888 w 5001768"/>
              <a:gd name="connsiteY43" fmla="*/ 557784 h 2734056"/>
              <a:gd name="connsiteX44" fmla="*/ 4892040 w 5001768"/>
              <a:gd name="connsiteY44" fmla="*/ 603504 h 2734056"/>
              <a:gd name="connsiteX45" fmla="*/ 4773168 w 5001768"/>
              <a:gd name="connsiteY45" fmla="*/ 676656 h 2734056"/>
              <a:gd name="connsiteX46" fmla="*/ 4800600 w 5001768"/>
              <a:gd name="connsiteY46" fmla="*/ 722376 h 2734056"/>
              <a:gd name="connsiteX47" fmla="*/ 4700016 w 5001768"/>
              <a:gd name="connsiteY47" fmla="*/ 832104 h 2734056"/>
              <a:gd name="connsiteX48" fmla="*/ 4745736 w 5001768"/>
              <a:gd name="connsiteY48" fmla="*/ 877824 h 2734056"/>
              <a:gd name="connsiteX49" fmla="*/ 4608576 w 5001768"/>
              <a:gd name="connsiteY49" fmla="*/ 960120 h 2734056"/>
              <a:gd name="connsiteX50" fmla="*/ 4681728 w 5001768"/>
              <a:gd name="connsiteY50" fmla="*/ 969264 h 2734056"/>
              <a:gd name="connsiteX51" fmla="*/ 4517136 w 5001768"/>
              <a:gd name="connsiteY51" fmla="*/ 1097280 h 2734056"/>
              <a:gd name="connsiteX52" fmla="*/ 4562856 w 5001768"/>
              <a:gd name="connsiteY52" fmla="*/ 1143000 h 2734056"/>
              <a:gd name="connsiteX53" fmla="*/ 4361688 w 5001768"/>
              <a:gd name="connsiteY53" fmla="*/ 1280160 h 2734056"/>
              <a:gd name="connsiteX54" fmla="*/ 4425696 w 5001768"/>
              <a:gd name="connsiteY54" fmla="*/ 1335024 h 2734056"/>
              <a:gd name="connsiteX55" fmla="*/ 4142232 w 5001768"/>
              <a:gd name="connsiteY55" fmla="*/ 1463040 h 2734056"/>
              <a:gd name="connsiteX56" fmla="*/ 4160520 w 5001768"/>
              <a:gd name="connsiteY56" fmla="*/ 1527048 h 2734056"/>
              <a:gd name="connsiteX57" fmla="*/ 4233672 w 5001768"/>
              <a:gd name="connsiteY57" fmla="*/ 1545336 h 2734056"/>
              <a:gd name="connsiteX58" fmla="*/ 3895344 w 5001768"/>
              <a:gd name="connsiteY58" fmla="*/ 1709928 h 2734056"/>
              <a:gd name="connsiteX59" fmla="*/ 4014216 w 5001768"/>
              <a:gd name="connsiteY59" fmla="*/ 1764792 h 2734056"/>
              <a:gd name="connsiteX60" fmla="*/ 3767328 w 5001768"/>
              <a:gd name="connsiteY60" fmla="*/ 1847088 h 2734056"/>
              <a:gd name="connsiteX61" fmla="*/ 3886200 w 5001768"/>
              <a:gd name="connsiteY61" fmla="*/ 1911096 h 2734056"/>
              <a:gd name="connsiteX62" fmla="*/ 3538728 w 5001768"/>
              <a:gd name="connsiteY62" fmla="*/ 1947672 h 2734056"/>
              <a:gd name="connsiteX63" fmla="*/ 3584448 w 5001768"/>
              <a:gd name="connsiteY63" fmla="*/ 2048256 h 2734056"/>
              <a:gd name="connsiteX64" fmla="*/ 3300984 w 5001768"/>
              <a:gd name="connsiteY64" fmla="*/ 2112264 h 2734056"/>
              <a:gd name="connsiteX65" fmla="*/ 3355848 w 5001768"/>
              <a:gd name="connsiteY65" fmla="*/ 2148840 h 2734056"/>
              <a:gd name="connsiteX66" fmla="*/ 2999232 w 5001768"/>
              <a:gd name="connsiteY66" fmla="*/ 2212848 h 2734056"/>
              <a:gd name="connsiteX67" fmla="*/ 3054096 w 5001768"/>
              <a:gd name="connsiteY67" fmla="*/ 2313432 h 2734056"/>
              <a:gd name="connsiteX68" fmla="*/ 2724912 w 5001768"/>
              <a:gd name="connsiteY68" fmla="*/ 2322576 h 2734056"/>
              <a:gd name="connsiteX69" fmla="*/ 2779776 w 5001768"/>
              <a:gd name="connsiteY69" fmla="*/ 2423160 h 2734056"/>
              <a:gd name="connsiteX70" fmla="*/ 2496312 w 5001768"/>
              <a:gd name="connsiteY70" fmla="*/ 2404872 h 2734056"/>
              <a:gd name="connsiteX71" fmla="*/ 2496312 w 5001768"/>
              <a:gd name="connsiteY71" fmla="*/ 2459736 h 2734056"/>
              <a:gd name="connsiteX72" fmla="*/ 2212848 w 5001768"/>
              <a:gd name="connsiteY72" fmla="*/ 2432304 h 2734056"/>
              <a:gd name="connsiteX73" fmla="*/ 2221992 w 5001768"/>
              <a:gd name="connsiteY73" fmla="*/ 2560320 h 2734056"/>
              <a:gd name="connsiteX74" fmla="*/ 1865376 w 5001768"/>
              <a:gd name="connsiteY74" fmla="*/ 2551176 h 2734056"/>
              <a:gd name="connsiteX75" fmla="*/ 1911096 w 5001768"/>
              <a:gd name="connsiteY75" fmla="*/ 2606040 h 2734056"/>
              <a:gd name="connsiteX76" fmla="*/ 1426464 w 5001768"/>
              <a:gd name="connsiteY76" fmla="*/ 2670048 h 2734056"/>
              <a:gd name="connsiteX77" fmla="*/ 1234440 w 5001768"/>
              <a:gd name="connsiteY77" fmla="*/ 2706624 h 2734056"/>
              <a:gd name="connsiteX78" fmla="*/ 950976 w 5001768"/>
              <a:gd name="connsiteY78" fmla="*/ 2670048 h 2734056"/>
              <a:gd name="connsiteX79" fmla="*/ 868680 w 5001768"/>
              <a:gd name="connsiteY79" fmla="*/ 2615184 h 2734056"/>
              <a:gd name="connsiteX80" fmla="*/ 777240 w 5001768"/>
              <a:gd name="connsiteY80" fmla="*/ 2514600 h 2734056"/>
              <a:gd name="connsiteX81" fmla="*/ 694944 w 5001768"/>
              <a:gd name="connsiteY81" fmla="*/ 2377440 h 2734056"/>
              <a:gd name="connsiteX82" fmla="*/ 621792 w 5001768"/>
              <a:gd name="connsiteY82" fmla="*/ 2359152 h 2734056"/>
              <a:gd name="connsiteX83" fmla="*/ 27432 w 5001768"/>
              <a:gd name="connsiteY83" fmla="*/ 2734056 h 2734056"/>
              <a:gd name="connsiteX84" fmla="*/ 0 w 5001768"/>
              <a:gd name="connsiteY84" fmla="*/ 2606040 h 273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001768" h="2734056">
                <a:moveTo>
                  <a:pt x="0" y="2606040"/>
                </a:moveTo>
                <a:lnTo>
                  <a:pt x="548640" y="2331720"/>
                </a:lnTo>
                <a:lnTo>
                  <a:pt x="548640" y="2240280"/>
                </a:lnTo>
                <a:lnTo>
                  <a:pt x="475488" y="2139696"/>
                </a:lnTo>
                <a:lnTo>
                  <a:pt x="438912" y="2057400"/>
                </a:lnTo>
                <a:lnTo>
                  <a:pt x="475488" y="1956816"/>
                </a:lnTo>
                <a:lnTo>
                  <a:pt x="466344" y="1901952"/>
                </a:lnTo>
                <a:lnTo>
                  <a:pt x="576072" y="1673352"/>
                </a:lnTo>
                <a:lnTo>
                  <a:pt x="667512" y="1499616"/>
                </a:lnTo>
                <a:lnTo>
                  <a:pt x="758952" y="1389888"/>
                </a:lnTo>
                <a:lnTo>
                  <a:pt x="886968" y="1225296"/>
                </a:lnTo>
                <a:lnTo>
                  <a:pt x="932688" y="1133856"/>
                </a:lnTo>
                <a:lnTo>
                  <a:pt x="1005840" y="1078992"/>
                </a:lnTo>
                <a:lnTo>
                  <a:pt x="1197864" y="886968"/>
                </a:lnTo>
                <a:lnTo>
                  <a:pt x="1234440" y="923544"/>
                </a:lnTo>
                <a:lnTo>
                  <a:pt x="1508760" y="658368"/>
                </a:lnTo>
                <a:lnTo>
                  <a:pt x="1636776" y="640080"/>
                </a:lnTo>
                <a:lnTo>
                  <a:pt x="1636776" y="704088"/>
                </a:lnTo>
                <a:lnTo>
                  <a:pt x="2039112" y="374904"/>
                </a:lnTo>
                <a:lnTo>
                  <a:pt x="2066544" y="438912"/>
                </a:lnTo>
                <a:lnTo>
                  <a:pt x="2414016" y="265176"/>
                </a:lnTo>
                <a:lnTo>
                  <a:pt x="2368296" y="329184"/>
                </a:lnTo>
                <a:lnTo>
                  <a:pt x="2688336" y="182880"/>
                </a:lnTo>
                <a:lnTo>
                  <a:pt x="2715768" y="246888"/>
                </a:lnTo>
                <a:lnTo>
                  <a:pt x="2962656" y="155448"/>
                </a:lnTo>
                <a:lnTo>
                  <a:pt x="2962656" y="192024"/>
                </a:lnTo>
                <a:lnTo>
                  <a:pt x="3355848" y="0"/>
                </a:lnTo>
                <a:lnTo>
                  <a:pt x="3273552" y="100584"/>
                </a:lnTo>
                <a:lnTo>
                  <a:pt x="3694176" y="18288"/>
                </a:lnTo>
                <a:lnTo>
                  <a:pt x="3621024" y="82296"/>
                </a:lnTo>
                <a:lnTo>
                  <a:pt x="3986784" y="73152"/>
                </a:lnTo>
                <a:lnTo>
                  <a:pt x="3895344" y="128016"/>
                </a:lnTo>
                <a:lnTo>
                  <a:pt x="4178808" y="173736"/>
                </a:lnTo>
                <a:lnTo>
                  <a:pt x="4169664" y="201168"/>
                </a:lnTo>
                <a:lnTo>
                  <a:pt x="4389120" y="192024"/>
                </a:lnTo>
                <a:lnTo>
                  <a:pt x="4297680" y="228600"/>
                </a:lnTo>
                <a:lnTo>
                  <a:pt x="4553712" y="246888"/>
                </a:lnTo>
                <a:lnTo>
                  <a:pt x="4462272" y="301752"/>
                </a:lnTo>
                <a:lnTo>
                  <a:pt x="4700016" y="329184"/>
                </a:lnTo>
                <a:lnTo>
                  <a:pt x="4636008" y="384048"/>
                </a:lnTo>
                <a:lnTo>
                  <a:pt x="4800600" y="411480"/>
                </a:lnTo>
                <a:lnTo>
                  <a:pt x="4800600" y="411480"/>
                </a:lnTo>
                <a:lnTo>
                  <a:pt x="5001768" y="493776"/>
                </a:lnTo>
                <a:lnTo>
                  <a:pt x="4818888" y="557784"/>
                </a:lnTo>
                <a:lnTo>
                  <a:pt x="4892040" y="603504"/>
                </a:lnTo>
                <a:lnTo>
                  <a:pt x="4773168" y="676656"/>
                </a:lnTo>
                <a:lnTo>
                  <a:pt x="4800600" y="722376"/>
                </a:lnTo>
                <a:lnTo>
                  <a:pt x="4700016" y="832104"/>
                </a:lnTo>
                <a:lnTo>
                  <a:pt x="4745736" y="877824"/>
                </a:lnTo>
                <a:lnTo>
                  <a:pt x="4608576" y="960120"/>
                </a:lnTo>
                <a:lnTo>
                  <a:pt x="4681728" y="969264"/>
                </a:lnTo>
                <a:lnTo>
                  <a:pt x="4517136" y="1097280"/>
                </a:lnTo>
                <a:lnTo>
                  <a:pt x="4562856" y="1143000"/>
                </a:lnTo>
                <a:lnTo>
                  <a:pt x="4361688" y="1280160"/>
                </a:lnTo>
                <a:lnTo>
                  <a:pt x="4425696" y="1335024"/>
                </a:lnTo>
                <a:lnTo>
                  <a:pt x="4142232" y="1463040"/>
                </a:lnTo>
                <a:lnTo>
                  <a:pt x="4160520" y="1527048"/>
                </a:lnTo>
                <a:lnTo>
                  <a:pt x="4233672" y="1545336"/>
                </a:lnTo>
                <a:lnTo>
                  <a:pt x="3895344" y="1709928"/>
                </a:lnTo>
                <a:lnTo>
                  <a:pt x="4014216" y="1764792"/>
                </a:lnTo>
                <a:lnTo>
                  <a:pt x="3767328" y="1847088"/>
                </a:lnTo>
                <a:lnTo>
                  <a:pt x="3886200" y="1911096"/>
                </a:lnTo>
                <a:lnTo>
                  <a:pt x="3538728" y="1947672"/>
                </a:lnTo>
                <a:lnTo>
                  <a:pt x="3584448" y="2048256"/>
                </a:lnTo>
                <a:lnTo>
                  <a:pt x="3300984" y="2112264"/>
                </a:lnTo>
                <a:lnTo>
                  <a:pt x="3355848" y="2148840"/>
                </a:lnTo>
                <a:lnTo>
                  <a:pt x="2999232" y="2212848"/>
                </a:lnTo>
                <a:lnTo>
                  <a:pt x="3054096" y="2313432"/>
                </a:lnTo>
                <a:lnTo>
                  <a:pt x="2724912" y="2322576"/>
                </a:lnTo>
                <a:lnTo>
                  <a:pt x="2779776" y="2423160"/>
                </a:lnTo>
                <a:lnTo>
                  <a:pt x="2496312" y="2404872"/>
                </a:lnTo>
                <a:lnTo>
                  <a:pt x="2496312" y="2459736"/>
                </a:lnTo>
                <a:lnTo>
                  <a:pt x="2212848" y="2432304"/>
                </a:lnTo>
                <a:lnTo>
                  <a:pt x="2221992" y="2560320"/>
                </a:lnTo>
                <a:lnTo>
                  <a:pt x="1865376" y="2551176"/>
                </a:lnTo>
                <a:lnTo>
                  <a:pt x="1911096" y="2606040"/>
                </a:lnTo>
                <a:lnTo>
                  <a:pt x="1426464" y="2670048"/>
                </a:lnTo>
                <a:lnTo>
                  <a:pt x="1234440" y="2706624"/>
                </a:lnTo>
                <a:lnTo>
                  <a:pt x="950976" y="2670048"/>
                </a:lnTo>
                <a:lnTo>
                  <a:pt x="868680" y="2615184"/>
                </a:lnTo>
                <a:lnTo>
                  <a:pt x="777240" y="2514600"/>
                </a:lnTo>
                <a:lnTo>
                  <a:pt x="694944" y="2377440"/>
                </a:lnTo>
                <a:lnTo>
                  <a:pt x="621792" y="2359152"/>
                </a:lnTo>
                <a:lnTo>
                  <a:pt x="27432" y="2734056"/>
                </a:lnTo>
                <a:lnTo>
                  <a:pt x="0" y="2606040"/>
                </a:lnTo>
                <a:close/>
              </a:path>
            </a:pathLst>
          </a:custGeom>
          <a:solidFill>
            <a:srgbClr val="436C1E"/>
          </a:solidFill>
          <a:ln w="31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orme libre 99"/>
          <p:cNvSpPr/>
          <p:nvPr/>
        </p:nvSpPr>
        <p:spPr>
          <a:xfrm>
            <a:off x="827584" y="3501008"/>
            <a:ext cx="648072" cy="432048"/>
          </a:xfrm>
          <a:custGeom>
            <a:avLst/>
            <a:gdLst>
              <a:gd name="connsiteX0" fmla="*/ 1024128 w 3995928"/>
              <a:gd name="connsiteY0" fmla="*/ 539496 h 2432304"/>
              <a:gd name="connsiteX1" fmla="*/ 1133856 w 3995928"/>
              <a:gd name="connsiteY1" fmla="*/ 493776 h 2432304"/>
              <a:gd name="connsiteX2" fmla="*/ 1207008 w 3995928"/>
              <a:gd name="connsiteY2" fmla="*/ 493776 h 2432304"/>
              <a:gd name="connsiteX3" fmla="*/ 1179576 w 3995928"/>
              <a:gd name="connsiteY3" fmla="*/ 374904 h 2432304"/>
              <a:gd name="connsiteX4" fmla="*/ 1243584 w 3995928"/>
              <a:gd name="connsiteY4" fmla="*/ 283464 h 2432304"/>
              <a:gd name="connsiteX5" fmla="*/ 1325880 w 3995928"/>
              <a:gd name="connsiteY5" fmla="*/ 265176 h 2432304"/>
              <a:gd name="connsiteX6" fmla="*/ 1307592 w 3995928"/>
              <a:gd name="connsiteY6" fmla="*/ 182880 h 2432304"/>
              <a:gd name="connsiteX7" fmla="*/ 1307592 w 3995928"/>
              <a:gd name="connsiteY7" fmla="*/ 45720 h 2432304"/>
              <a:gd name="connsiteX8" fmla="*/ 1463040 w 3995928"/>
              <a:gd name="connsiteY8" fmla="*/ 0 h 2432304"/>
              <a:gd name="connsiteX9" fmla="*/ 1508760 w 3995928"/>
              <a:gd name="connsiteY9" fmla="*/ 109728 h 2432304"/>
              <a:gd name="connsiteX10" fmla="*/ 1792224 w 3995928"/>
              <a:gd name="connsiteY10" fmla="*/ 118872 h 2432304"/>
              <a:gd name="connsiteX11" fmla="*/ 1892808 w 3995928"/>
              <a:gd name="connsiteY11" fmla="*/ 73152 h 2432304"/>
              <a:gd name="connsiteX12" fmla="*/ 2020824 w 3995928"/>
              <a:gd name="connsiteY12" fmla="*/ 45720 h 2432304"/>
              <a:gd name="connsiteX13" fmla="*/ 2194560 w 3995928"/>
              <a:gd name="connsiteY13" fmla="*/ 182880 h 2432304"/>
              <a:gd name="connsiteX14" fmla="*/ 2130552 w 3995928"/>
              <a:gd name="connsiteY14" fmla="*/ 292608 h 2432304"/>
              <a:gd name="connsiteX15" fmla="*/ 2313432 w 3995928"/>
              <a:gd name="connsiteY15" fmla="*/ 292608 h 2432304"/>
              <a:gd name="connsiteX16" fmla="*/ 2468880 w 3995928"/>
              <a:gd name="connsiteY16" fmla="*/ 256032 h 2432304"/>
              <a:gd name="connsiteX17" fmla="*/ 2679192 w 3995928"/>
              <a:gd name="connsiteY17" fmla="*/ 338328 h 2432304"/>
              <a:gd name="connsiteX18" fmla="*/ 2633472 w 3995928"/>
              <a:gd name="connsiteY18" fmla="*/ 484632 h 2432304"/>
              <a:gd name="connsiteX19" fmla="*/ 2770632 w 3995928"/>
              <a:gd name="connsiteY19" fmla="*/ 484632 h 2432304"/>
              <a:gd name="connsiteX20" fmla="*/ 2926080 w 3995928"/>
              <a:gd name="connsiteY20" fmla="*/ 493776 h 2432304"/>
              <a:gd name="connsiteX21" fmla="*/ 3063240 w 3995928"/>
              <a:gd name="connsiteY21" fmla="*/ 576072 h 2432304"/>
              <a:gd name="connsiteX22" fmla="*/ 3209544 w 3995928"/>
              <a:gd name="connsiteY22" fmla="*/ 713232 h 2432304"/>
              <a:gd name="connsiteX23" fmla="*/ 3209544 w 3995928"/>
              <a:gd name="connsiteY23" fmla="*/ 822960 h 2432304"/>
              <a:gd name="connsiteX24" fmla="*/ 3337560 w 3995928"/>
              <a:gd name="connsiteY24" fmla="*/ 941832 h 2432304"/>
              <a:gd name="connsiteX25" fmla="*/ 3419856 w 3995928"/>
              <a:gd name="connsiteY25" fmla="*/ 1024128 h 2432304"/>
              <a:gd name="connsiteX26" fmla="*/ 3401568 w 3995928"/>
              <a:gd name="connsiteY26" fmla="*/ 1143000 h 2432304"/>
              <a:gd name="connsiteX27" fmla="*/ 3520440 w 3995928"/>
              <a:gd name="connsiteY27" fmla="*/ 1188720 h 2432304"/>
              <a:gd name="connsiteX28" fmla="*/ 3557016 w 3995928"/>
              <a:gd name="connsiteY28" fmla="*/ 1353312 h 2432304"/>
              <a:gd name="connsiteX29" fmla="*/ 3685032 w 3995928"/>
              <a:gd name="connsiteY29" fmla="*/ 1353312 h 2432304"/>
              <a:gd name="connsiteX30" fmla="*/ 3767328 w 3995928"/>
              <a:gd name="connsiteY30" fmla="*/ 1481328 h 2432304"/>
              <a:gd name="connsiteX31" fmla="*/ 3767328 w 3995928"/>
              <a:gd name="connsiteY31" fmla="*/ 1609344 h 2432304"/>
              <a:gd name="connsiteX32" fmla="*/ 3995928 w 3995928"/>
              <a:gd name="connsiteY32" fmla="*/ 1664208 h 2432304"/>
              <a:gd name="connsiteX33" fmla="*/ 3977640 w 3995928"/>
              <a:gd name="connsiteY33" fmla="*/ 1874520 h 2432304"/>
              <a:gd name="connsiteX34" fmla="*/ 3977640 w 3995928"/>
              <a:gd name="connsiteY34" fmla="*/ 2066544 h 2432304"/>
              <a:gd name="connsiteX35" fmla="*/ 3840480 w 3995928"/>
              <a:gd name="connsiteY35" fmla="*/ 2221992 h 2432304"/>
              <a:gd name="connsiteX36" fmla="*/ 3584448 w 3995928"/>
              <a:gd name="connsiteY36" fmla="*/ 2231136 h 2432304"/>
              <a:gd name="connsiteX37" fmla="*/ 3456432 w 3995928"/>
              <a:gd name="connsiteY37" fmla="*/ 2377440 h 2432304"/>
              <a:gd name="connsiteX38" fmla="*/ 3291840 w 3995928"/>
              <a:gd name="connsiteY38" fmla="*/ 2414016 h 2432304"/>
              <a:gd name="connsiteX39" fmla="*/ 3017520 w 3995928"/>
              <a:gd name="connsiteY39" fmla="*/ 2386584 h 2432304"/>
              <a:gd name="connsiteX40" fmla="*/ 2734056 w 3995928"/>
              <a:gd name="connsiteY40" fmla="*/ 2432304 h 2432304"/>
              <a:gd name="connsiteX41" fmla="*/ 2606040 w 3995928"/>
              <a:gd name="connsiteY41" fmla="*/ 2231136 h 2432304"/>
              <a:gd name="connsiteX42" fmla="*/ 2450592 w 3995928"/>
              <a:gd name="connsiteY42" fmla="*/ 2414016 h 2432304"/>
              <a:gd name="connsiteX43" fmla="*/ 2350008 w 3995928"/>
              <a:gd name="connsiteY43" fmla="*/ 2340864 h 2432304"/>
              <a:gd name="connsiteX44" fmla="*/ 2194560 w 3995928"/>
              <a:gd name="connsiteY44" fmla="*/ 2414016 h 2432304"/>
              <a:gd name="connsiteX45" fmla="*/ 2002536 w 3995928"/>
              <a:gd name="connsiteY45" fmla="*/ 2377440 h 2432304"/>
              <a:gd name="connsiteX46" fmla="*/ 1920240 w 3995928"/>
              <a:gd name="connsiteY46" fmla="*/ 2331720 h 2432304"/>
              <a:gd name="connsiteX47" fmla="*/ 1764792 w 3995928"/>
              <a:gd name="connsiteY47" fmla="*/ 2295144 h 2432304"/>
              <a:gd name="connsiteX48" fmla="*/ 1664208 w 3995928"/>
              <a:gd name="connsiteY48" fmla="*/ 2267712 h 2432304"/>
              <a:gd name="connsiteX49" fmla="*/ 1563624 w 3995928"/>
              <a:gd name="connsiteY49" fmla="*/ 2231136 h 2432304"/>
              <a:gd name="connsiteX50" fmla="*/ 1453896 w 3995928"/>
              <a:gd name="connsiteY50" fmla="*/ 2258568 h 2432304"/>
              <a:gd name="connsiteX51" fmla="*/ 1298448 w 3995928"/>
              <a:gd name="connsiteY51" fmla="*/ 2249424 h 2432304"/>
              <a:gd name="connsiteX52" fmla="*/ 1188720 w 3995928"/>
              <a:gd name="connsiteY52" fmla="*/ 2212848 h 2432304"/>
              <a:gd name="connsiteX53" fmla="*/ 1106424 w 3995928"/>
              <a:gd name="connsiteY53" fmla="*/ 2148840 h 2432304"/>
              <a:gd name="connsiteX54" fmla="*/ 941832 w 3995928"/>
              <a:gd name="connsiteY54" fmla="*/ 2066544 h 2432304"/>
              <a:gd name="connsiteX55" fmla="*/ 886968 w 3995928"/>
              <a:gd name="connsiteY55" fmla="*/ 2167128 h 2432304"/>
              <a:gd name="connsiteX56" fmla="*/ 758952 w 3995928"/>
              <a:gd name="connsiteY56" fmla="*/ 2148840 h 2432304"/>
              <a:gd name="connsiteX57" fmla="*/ 548640 w 3995928"/>
              <a:gd name="connsiteY57" fmla="*/ 2130552 h 2432304"/>
              <a:gd name="connsiteX58" fmla="*/ 393192 w 3995928"/>
              <a:gd name="connsiteY58" fmla="*/ 2020824 h 2432304"/>
              <a:gd name="connsiteX59" fmla="*/ 210312 w 3995928"/>
              <a:gd name="connsiteY59" fmla="*/ 1837944 h 2432304"/>
              <a:gd name="connsiteX60" fmla="*/ 64008 w 3995928"/>
              <a:gd name="connsiteY60" fmla="*/ 1682496 h 2432304"/>
              <a:gd name="connsiteX61" fmla="*/ 0 w 3995928"/>
              <a:gd name="connsiteY61" fmla="*/ 1591056 h 2432304"/>
              <a:gd name="connsiteX62" fmla="*/ 45720 w 3995928"/>
              <a:gd name="connsiteY62" fmla="*/ 1481328 h 2432304"/>
              <a:gd name="connsiteX63" fmla="*/ 256032 w 3995928"/>
              <a:gd name="connsiteY63" fmla="*/ 1225296 h 2432304"/>
              <a:gd name="connsiteX64" fmla="*/ 347472 w 3995928"/>
              <a:gd name="connsiteY64" fmla="*/ 1097280 h 2432304"/>
              <a:gd name="connsiteX65" fmla="*/ 393192 w 3995928"/>
              <a:gd name="connsiteY65" fmla="*/ 960120 h 2432304"/>
              <a:gd name="connsiteX66" fmla="*/ 502920 w 3995928"/>
              <a:gd name="connsiteY66" fmla="*/ 896112 h 2432304"/>
              <a:gd name="connsiteX67" fmla="*/ 530352 w 3995928"/>
              <a:gd name="connsiteY67" fmla="*/ 777240 h 2432304"/>
              <a:gd name="connsiteX68" fmla="*/ 704088 w 3995928"/>
              <a:gd name="connsiteY68" fmla="*/ 713232 h 2432304"/>
              <a:gd name="connsiteX69" fmla="*/ 905256 w 3995928"/>
              <a:gd name="connsiteY69" fmla="*/ 603504 h 2432304"/>
              <a:gd name="connsiteX70" fmla="*/ 1024128 w 3995928"/>
              <a:gd name="connsiteY70" fmla="*/ 539496 h 243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95928" h="2432304">
                <a:moveTo>
                  <a:pt x="1024128" y="539496"/>
                </a:moveTo>
                <a:lnTo>
                  <a:pt x="1133856" y="493776"/>
                </a:lnTo>
                <a:lnTo>
                  <a:pt x="1207008" y="493776"/>
                </a:lnTo>
                <a:lnTo>
                  <a:pt x="1179576" y="374904"/>
                </a:lnTo>
                <a:lnTo>
                  <a:pt x="1243584" y="283464"/>
                </a:lnTo>
                <a:lnTo>
                  <a:pt x="1325880" y="265176"/>
                </a:lnTo>
                <a:lnTo>
                  <a:pt x="1307592" y="182880"/>
                </a:lnTo>
                <a:lnTo>
                  <a:pt x="1307592" y="45720"/>
                </a:lnTo>
                <a:lnTo>
                  <a:pt x="1463040" y="0"/>
                </a:lnTo>
                <a:lnTo>
                  <a:pt x="1508760" y="109728"/>
                </a:lnTo>
                <a:lnTo>
                  <a:pt x="1792224" y="118872"/>
                </a:lnTo>
                <a:lnTo>
                  <a:pt x="1892808" y="73152"/>
                </a:lnTo>
                <a:lnTo>
                  <a:pt x="2020824" y="45720"/>
                </a:lnTo>
                <a:lnTo>
                  <a:pt x="2194560" y="182880"/>
                </a:lnTo>
                <a:lnTo>
                  <a:pt x="2130552" y="292608"/>
                </a:lnTo>
                <a:lnTo>
                  <a:pt x="2313432" y="292608"/>
                </a:lnTo>
                <a:lnTo>
                  <a:pt x="2468880" y="256032"/>
                </a:lnTo>
                <a:lnTo>
                  <a:pt x="2679192" y="338328"/>
                </a:lnTo>
                <a:lnTo>
                  <a:pt x="2633472" y="484632"/>
                </a:lnTo>
                <a:lnTo>
                  <a:pt x="2770632" y="484632"/>
                </a:lnTo>
                <a:lnTo>
                  <a:pt x="2926080" y="493776"/>
                </a:lnTo>
                <a:lnTo>
                  <a:pt x="3063240" y="576072"/>
                </a:lnTo>
                <a:lnTo>
                  <a:pt x="3209544" y="713232"/>
                </a:lnTo>
                <a:lnTo>
                  <a:pt x="3209544" y="822960"/>
                </a:lnTo>
                <a:lnTo>
                  <a:pt x="3337560" y="941832"/>
                </a:lnTo>
                <a:lnTo>
                  <a:pt x="3419856" y="1024128"/>
                </a:lnTo>
                <a:lnTo>
                  <a:pt x="3401568" y="1143000"/>
                </a:lnTo>
                <a:lnTo>
                  <a:pt x="3520440" y="1188720"/>
                </a:lnTo>
                <a:lnTo>
                  <a:pt x="3557016" y="1353312"/>
                </a:lnTo>
                <a:lnTo>
                  <a:pt x="3685032" y="1353312"/>
                </a:lnTo>
                <a:lnTo>
                  <a:pt x="3767328" y="1481328"/>
                </a:lnTo>
                <a:lnTo>
                  <a:pt x="3767328" y="1609344"/>
                </a:lnTo>
                <a:lnTo>
                  <a:pt x="3995928" y="1664208"/>
                </a:lnTo>
                <a:lnTo>
                  <a:pt x="3977640" y="1874520"/>
                </a:lnTo>
                <a:lnTo>
                  <a:pt x="3977640" y="2066544"/>
                </a:lnTo>
                <a:lnTo>
                  <a:pt x="3840480" y="2221992"/>
                </a:lnTo>
                <a:lnTo>
                  <a:pt x="3584448" y="2231136"/>
                </a:lnTo>
                <a:lnTo>
                  <a:pt x="3456432" y="2377440"/>
                </a:lnTo>
                <a:lnTo>
                  <a:pt x="3291840" y="2414016"/>
                </a:lnTo>
                <a:lnTo>
                  <a:pt x="3017520" y="2386584"/>
                </a:lnTo>
                <a:lnTo>
                  <a:pt x="2734056" y="2432304"/>
                </a:lnTo>
                <a:lnTo>
                  <a:pt x="2606040" y="2231136"/>
                </a:lnTo>
                <a:lnTo>
                  <a:pt x="2450592" y="2414016"/>
                </a:lnTo>
                <a:lnTo>
                  <a:pt x="2350008" y="2340864"/>
                </a:lnTo>
                <a:lnTo>
                  <a:pt x="2194560" y="2414016"/>
                </a:lnTo>
                <a:lnTo>
                  <a:pt x="2002536" y="2377440"/>
                </a:lnTo>
                <a:lnTo>
                  <a:pt x="1920240" y="2331720"/>
                </a:lnTo>
                <a:lnTo>
                  <a:pt x="1764792" y="2295144"/>
                </a:lnTo>
                <a:cubicBezTo>
                  <a:pt x="1675843" y="2275378"/>
                  <a:pt x="1707630" y="2289423"/>
                  <a:pt x="1664208" y="2267712"/>
                </a:cubicBezTo>
                <a:lnTo>
                  <a:pt x="1563624" y="2231136"/>
                </a:lnTo>
                <a:lnTo>
                  <a:pt x="1453896" y="2258568"/>
                </a:lnTo>
                <a:lnTo>
                  <a:pt x="1298448" y="2249424"/>
                </a:lnTo>
                <a:lnTo>
                  <a:pt x="1188720" y="2212848"/>
                </a:lnTo>
                <a:lnTo>
                  <a:pt x="1106424" y="2148840"/>
                </a:lnTo>
                <a:lnTo>
                  <a:pt x="941832" y="2066544"/>
                </a:lnTo>
                <a:lnTo>
                  <a:pt x="886968" y="2167128"/>
                </a:lnTo>
                <a:lnTo>
                  <a:pt x="758952" y="2148840"/>
                </a:lnTo>
                <a:lnTo>
                  <a:pt x="548640" y="2130552"/>
                </a:lnTo>
                <a:lnTo>
                  <a:pt x="393192" y="2020824"/>
                </a:lnTo>
                <a:lnTo>
                  <a:pt x="210312" y="1837944"/>
                </a:lnTo>
                <a:lnTo>
                  <a:pt x="64008" y="1682496"/>
                </a:lnTo>
                <a:lnTo>
                  <a:pt x="0" y="1591056"/>
                </a:lnTo>
                <a:lnTo>
                  <a:pt x="45720" y="1481328"/>
                </a:lnTo>
                <a:lnTo>
                  <a:pt x="256032" y="1225296"/>
                </a:lnTo>
                <a:lnTo>
                  <a:pt x="347472" y="1097280"/>
                </a:lnTo>
                <a:lnTo>
                  <a:pt x="393192" y="960120"/>
                </a:lnTo>
                <a:lnTo>
                  <a:pt x="502920" y="896112"/>
                </a:lnTo>
                <a:lnTo>
                  <a:pt x="530352" y="777240"/>
                </a:lnTo>
                <a:lnTo>
                  <a:pt x="704088" y="713232"/>
                </a:lnTo>
                <a:lnTo>
                  <a:pt x="905256" y="603504"/>
                </a:lnTo>
                <a:lnTo>
                  <a:pt x="1024128" y="539496"/>
                </a:lnTo>
                <a:close/>
              </a:path>
            </a:pathLst>
          </a:custGeom>
          <a:solidFill>
            <a:srgbClr val="436C1E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Forme libre 100"/>
          <p:cNvSpPr/>
          <p:nvPr/>
        </p:nvSpPr>
        <p:spPr>
          <a:xfrm>
            <a:off x="323528" y="3546728"/>
            <a:ext cx="720080" cy="360040"/>
          </a:xfrm>
          <a:custGeom>
            <a:avLst/>
            <a:gdLst>
              <a:gd name="connsiteX0" fmla="*/ 0 w 4059936"/>
              <a:gd name="connsiteY0" fmla="*/ 777240 h 1078992"/>
              <a:gd name="connsiteX1" fmla="*/ 54864 w 4059936"/>
              <a:gd name="connsiteY1" fmla="*/ 658368 h 1078992"/>
              <a:gd name="connsiteX2" fmla="*/ 45720 w 4059936"/>
              <a:gd name="connsiteY2" fmla="*/ 493776 h 1078992"/>
              <a:gd name="connsiteX3" fmla="*/ 73152 w 4059936"/>
              <a:gd name="connsiteY3" fmla="*/ 512064 h 1078992"/>
              <a:gd name="connsiteX4" fmla="*/ 155448 w 4059936"/>
              <a:gd name="connsiteY4" fmla="*/ 521208 h 1078992"/>
              <a:gd name="connsiteX5" fmla="*/ 219456 w 4059936"/>
              <a:gd name="connsiteY5" fmla="*/ 521208 h 1078992"/>
              <a:gd name="connsiteX6" fmla="*/ 256032 w 4059936"/>
              <a:gd name="connsiteY6" fmla="*/ 493776 h 1078992"/>
              <a:gd name="connsiteX7" fmla="*/ 237744 w 4059936"/>
              <a:gd name="connsiteY7" fmla="*/ 402336 h 1078992"/>
              <a:gd name="connsiteX8" fmla="*/ 237744 w 4059936"/>
              <a:gd name="connsiteY8" fmla="*/ 365760 h 1078992"/>
              <a:gd name="connsiteX9" fmla="*/ 292608 w 4059936"/>
              <a:gd name="connsiteY9" fmla="*/ 265176 h 1078992"/>
              <a:gd name="connsiteX10" fmla="*/ 2304288 w 4059936"/>
              <a:gd name="connsiteY10" fmla="*/ 566928 h 1078992"/>
              <a:gd name="connsiteX11" fmla="*/ 2788920 w 4059936"/>
              <a:gd name="connsiteY11" fmla="*/ 384048 h 1078992"/>
              <a:gd name="connsiteX12" fmla="*/ 2926080 w 4059936"/>
              <a:gd name="connsiteY12" fmla="*/ 384048 h 1078992"/>
              <a:gd name="connsiteX13" fmla="*/ 3026664 w 4059936"/>
              <a:gd name="connsiteY13" fmla="*/ 329184 h 1078992"/>
              <a:gd name="connsiteX14" fmla="*/ 3328416 w 4059936"/>
              <a:gd name="connsiteY14" fmla="*/ 109728 h 1078992"/>
              <a:gd name="connsiteX15" fmla="*/ 3593592 w 4059936"/>
              <a:gd name="connsiteY15" fmla="*/ 27432 h 1078992"/>
              <a:gd name="connsiteX16" fmla="*/ 3950208 w 4059936"/>
              <a:gd name="connsiteY16" fmla="*/ 0 h 1078992"/>
              <a:gd name="connsiteX17" fmla="*/ 3950208 w 4059936"/>
              <a:gd name="connsiteY17" fmla="*/ 0 h 1078992"/>
              <a:gd name="connsiteX18" fmla="*/ 3355848 w 4059936"/>
              <a:gd name="connsiteY18" fmla="*/ 146304 h 1078992"/>
              <a:gd name="connsiteX19" fmla="*/ 3172968 w 4059936"/>
              <a:gd name="connsiteY19" fmla="*/ 237744 h 1078992"/>
              <a:gd name="connsiteX20" fmla="*/ 3127248 w 4059936"/>
              <a:gd name="connsiteY20" fmla="*/ 356616 h 1078992"/>
              <a:gd name="connsiteX21" fmla="*/ 3410712 w 4059936"/>
              <a:gd name="connsiteY21" fmla="*/ 402336 h 1078992"/>
              <a:gd name="connsiteX22" fmla="*/ 2999232 w 4059936"/>
              <a:gd name="connsiteY22" fmla="*/ 457200 h 1078992"/>
              <a:gd name="connsiteX23" fmla="*/ 2798064 w 4059936"/>
              <a:gd name="connsiteY23" fmla="*/ 484632 h 1078992"/>
              <a:gd name="connsiteX24" fmla="*/ 2560320 w 4059936"/>
              <a:gd name="connsiteY24" fmla="*/ 548640 h 1078992"/>
              <a:gd name="connsiteX25" fmla="*/ 2459736 w 4059936"/>
              <a:gd name="connsiteY25" fmla="*/ 612648 h 1078992"/>
              <a:gd name="connsiteX26" fmla="*/ 2770632 w 4059936"/>
              <a:gd name="connsiteY26" fmla="*/ 694944 h 1078992"/>
              <a:gd name="connsiteX27" fmla="*/ 2999232 w 4059936"/>
              <a:gd name="connsiteY27" fmla="*/ 676656 h 1078992"/>
              <a:gd name="connsiteX28" fmla="*/ 3300984 w 4059936"/>
              <a:gd name="connsiteY28" fmla="*/ 457200 h 1078992"/>
              <a:gd name="connsiteX29" fmla="*/ 3337560 w 4059936"/>
              <a:gd name="connsiteY29" fmla="*/ 493776 h 1078992"/>
              <a:gd name="connsiteX30" fmla="*/ 3163824 w 4059936"/>
              <a:gd name="connsiteY30" fmla="*/ 685800 h 1078992"/>
              <a:gd name="connsiteX31" fmla="*/ 3447288 w 4059936"/>
              <a:gd name="connsiteY31" fmla="*/ 832104 h 1078992"/>
              <a:gd name="connsiteX32" fmla="*/ 3694176 w 4059936"/>
              <a:gd name="connsiteY32" fmla="*/ 841248 h 1078992"/>
              <a:gd name="connsiteX33" fmla="*/ 3886200 w 4059936"/>
              <a:gd name="connsiteY33" fmla="*/ 868680 h 1078992"/>
              <a:gd name="connsiteX34" fmla="*/ 4059936 w 4059936"/>
              <a:gd name="connsiteY34" fmla="*/ 896112 h 1078992"/>
              <a:gd name="connsiteX35" fmla="*/ 4032504 w 4059936"/>
              <a:gd name="connsiteY35" fmla="*/ 960120 h 1078992"/>
              <a:gd name="connsiteX36" fmla="*/ 3959352 w 4059936"/>
              <a:gd name="connsiteY36" fmla="*/ 1005840 h 1078992"/>
              <a:gd name="connsiteX37" fmla="*/ 3584448 w 4059936"/>
              <a:gd name="connsiteY37" fmla="*/ 932688 h 1078992"/>
              <a:gd name="connsiteX38" fmla="*/ 3474720 w 4059936"/>
              <a:gd name="connsiteY38" fmla="*/ 932688 h 1078992"/>
              <a:gd name="connsiteX39" fmla="*/ 3703320 w 4059936"/>
              <a:gd name="connsiteY39" fmla="*/ 1060704 h 1078992"/>
              <a:gd name="connsiteX40" fmla="*/ 3639312 w 4059936"/>
              <a:gd name="connsiteY40" fmla="*/ 1078992 h 1078992"/>
              <a:gd name="connsiteX41" fmla="*/ 3374136 w 4059936"/>
              <a:gd name="connsiteY41" fmla="*/ 960120 h 1078992"/>
              <a:gd name="connsiteX42" fmla="*/ 3118104 w 4059936"/>
              <a:gd name="connsiteY42" fmla="*/ 877824 h 1078992"/>
              <a:gd name="connsiteX43" fmla="*/ 2971800 w 4059936"/>
              <a:gd name="connsiteY43" fmla="*/ 877824 h 1078992"/>
              <a:gd name="connsiteX44" fmla="*/ 2715768 w 4059936"/>
              <a:gd name="connsiteY44" fmla="*/ 832104 h 1078992"/>
              <a:gd name="connsiteX45" fmla="*/ 2240280 w 4059936"/>
              <a:gd name="connsiteY45" fmla="*/ 731520 h 1078992"/>
              <a:gd name="connsiteX46" fmla="*/ 1581912 w 4059936"/>
              <a:gd name="connsiteY46" fmla="*/ 630936 h 1078992"/>
              <a:gd name="connsiteX47" fmla="*/ 740664 w 4059936"/>
              <a:gd name="connsiteY47" fmla="*/ 539496 h 1078992"/>
              <a:gd name="connsiteX48" fmla="*/ 301752 w 4059936"/>
              <a:gd name="connsiteY48" fmla="*/ 493776 h 1078992"/>
              <a:gd name="connsiteX49" fmla="*/ 347472 w 4059936"/>
              <a:gd name="connsiteY49" fmla="*/ 777240 h 1078992"/>
              <a:gd name="connsiteX50" fmla="*/ 246888 w 4059936"/>
              <a:gd name="connsiteY50" fmla="*/ 804672 h 1078992"/>
              <a:gd name="connsiteX51" fmla="*/ 0 w 4059936"/>
              <a:gd name="connsiteY51" fmla="*/ 777240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059936" h="1078992">
                <a:moveTo>
                  <a:pt x="0" y="777240"/>
                </a:moveTo>
                <a:lnTo>
                  <a:pt x="54864" y="658368"/>
                </a:lnTo>
                <a:lnTo>
                  <a:pt x="45720" y="493776"/>
                </a:lnTo>
                <a:lnTo>
                  <a:pt x="73152" y="512064"/>
                </a:lnTo>
                <a:lnTo>
                  <a:pt x="155448" y="521208"/>
                </a:lnTo>
                <a:lnTo>
                  <a:pt x="219456" y="521208"/>
                </a:lnTo>
                <a:lnTo>
                  <a:pt x="256032" y="493776"/>
                </a:lnTo>
                <a:lnTo>
                  <a:pt x="237744" y="402336"/>
                </a:lnTo>
                <a:lnTo>
                  <a:pt x="237744" y="365760"/>
                </a:lnTo>
                <a:lnTo>
                  <a:pt x="292608" y="265176"/>
                </a:lnTo>
                <a:lnTo>
                  <a:pt x="2304288" y="566928"/>
                </a:lnTo>
                <a:lnTo>
                  <a:pt x="2788920" y="384048"/>
                </a:lnTo>
                <a:lnTo>
                  <a:pt x="2926080" y="384048"/>
                </a:lnTo>
                <a:lnTo>
                  <a:pt x="3026664" y="329184"/>
                </a:lnTo>
                <a:lnTo>
                  <a:pt x="3328416" y="109728"/>
                </a:lnTo>
                <a:lnTo>
                  <a:pt x="3593592" y="27432"/>
                </a:lnTo>
                <a:lnTo>
                  <a:pt x="3950208" y="0"/>
                </a:lnTo>
                <a:lnTo>
                  <a:pt x="3950208" y="0"/>
                </a:lnTo>
                <a:lnTo>
                  <a:pt x="3355848" y="146304"/>
                </a:lnTo>
                <a:lnTo>
                  <a:pt x="3172968" y="237744"/>
                </a:lnTo>
                <a:lnTo>
                  <a:pt x="3127248" y="356616"/>
                </a:lnTo>
                <a:lnTo>
                  <a:pt x="3410712" y="402336"/>
                </a:lnTo>
                <a:lnTo>
                  <a:pt x="2999232" y="457200"/>
                </a:lnTo>
                <a:lnTo>
                  <a:pt x="2798064" y="484632"/>
                </a:lnTo>
                <a:lnTo>
                  <a:pt x="2560320" y="548640"/>
                </a:lnTo>
                <a:lnTo>
                  <a:pt x="2459736" y="612648"/>
                </a:lnTo>
                <a:lnTo>
                  <a:pt x="2770632" y="694944"/>
                </a:lnTo>
                <a:lnTo>
                  <a:pt x="2999232" y="676656"/>
                </a:lnTo>
                <a:lnTo>
                  <a:pt x="3300984" y="457200"/>
                </a:lnTo>
                <a:lnTo>
                  <a:pt x="3337560" y="493776"/>
                </a:lnTo>
                <a:lnTo>
                  <a:pt x="3163824" y="685800"/>
                </a:lnTo>
                <a:lnTo>
                  <a:pt x="3447288" y="832104"/>
                </a:lnTo>
                <a:lnTo>
                  <a:pt x="3694176" y="841248"/>
                </a:lnTo>
                <a:lnTo>
                  <a:pt x="3886200" y="868680"/>
                </a:lnTo>
                <a:lnTo>
                  <a:pt x="4059936" y="896112"/>
                </a:lnTo>
                <a:lnTo>
                  <a:pt x="4032504" y="960120"/>
                </a:lnTo>
                <a:lnTo>
                  <a:pt x="3959352" y="1005840"/>
                </a:lnTo>
                <a:lnTo>
                  <a:pt x="3584448" y="932688"/>
                </a:lnTo>
                <a:lnTo>
                  <a:pt x="3474720" y="932688"/>
                </a:lnTo>
                <a:lnTo>
                  <a:pt x="3703320" y="1060704"/>
                </a:lnTo>
                <a:lnTo>
                  <a:pt x="3639312" y="1078992"/>
                </a:lnTo>
                <a:lnTo>
                  <a:pt x="3374136" y="960120"/>
                </a:lnTo>
                <a:lnTo>
                  <a:pt x="3118104" y="877824"/>
                </a:lnTo>
                <a:lnTo>
                  <a:pt x="2971800" y="877824"/>
                </a:lnTo>
                <a:lnTo>
                  <a:pt x="2715768" y="832104"/>
                </a:lnTo>
                <a:lnTo>
                  <a:pt x="2240280" y="731520"/>
                </a:lnTo>
                <a:lnTo>
                  <a:pt x="1581912" y="630936"/>
                </a:lnTo>
                <a:lnTo>
                  <a:pt x="740664" y="539496"/>
                </a:lnTo>
                <a:lnTo>
                  <a:pt x="301752" y="493776"/>
                </a:lnTo>
                <a:lnTo>
                  <a:pt x="347472" y="777240"/>
                </a:lnTo>
                <a:lnTo>
                  <a:pt x="246888" y="804672"/>
                </a:lnTo>
                <a:lnTo>
                  <a:pt x="0" y="77724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Forme libre 101"/>
          <p:cNvSpPr/>
          <p:nvPr/>
        </p:nvSpPr>
        <p:spPr>
          <a:xfrm>
            <a:off x="2011680" y="5257800"/>
            <a:ext cx="557784" cy="246888"/>
          </a:xfrm>
          <a:custGeom>
            <a:avLst/>
            <a:gdLst>
              <a:gd name="connsiteX0" fmla="*/ 0 w 557784"/>
              <a:gd name="connsiteY0" fmla="*/ 246888 h 246888"/>
              <a:gd name="connsiteX1" fmla="*/ 109728 w 557784"/>
              <a:gd name="connsiteY1" fmla="*/ 173736 h 246888"/>
              <a:gd name="connsiteX2" fmla="*/ 283464 w 557784"/>
              <a:gd name="connsiteY2" fmla="*/ 91440 h 246888"/>
              <a:gd name="connsiteX3" fmla="*/ 557784 w 557784"/>
              <a:gd name="connsiteY3" fmla="*/ 0 h 246888"/>
              <a:gd name="connsiteX4" fmla="*/ 237744 w 557784"/>
              <a:gd name="connsiteY4" fmla="*/ 128016 h 246888"/>
              <a:gd name="connsiteX5" fmla="*/ 0 w 557784"/>
              <a:gd name="connsiteY5" fmla="*/ 246888 h 2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784" h="246888">
                <a:moveTo>
                  <a:pt x="0" y="246888"/>
                </a:moveTo>
                <a:lnTo>
                  <a:pt x="109728" y="173736"/>
                </a:lnTo>
                <a:lnTo>
                  <a:pt x="283464" y="91440"/>
                </a:lnTo>
                <a:lnTo>
                  <a:pt x="557784" y="0"/>
                </a:lnTo>
                <a:lnTo>
                  <a:pt x="237744" y="128016"/>
                </a:lnTo>
                <a:lnTo>
                  <a:pt x="0" y="24688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" name="Connecteur droit avec flèche 102"/>
          <p:cNvCxnSpPr/>
          <p:nvPr/>
        </p:nvCxnSpPr>
        <p:spPr>
          <a:xfrm>
            <a:off x="6372200" y="440110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V="1">
            <a:off x="6372200" y="5264632"/>
            <a:ext cx="576064" cy="57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V="1">
            <a:off x="6660232" y="4401108"/>
            <a:ext cx="504056" cy="459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6660232" y="4860588"/>
            <a:ext cx="504056" cy="404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Demi-tour 119"/>
          <p:cNvSpPr/>
          <p:nvPr/>
        </p:nvSpPr>
        <p:spPr>
          <a:xfrm flipH="1">
            <a:off x="1043605" y="2609478"/>
            <a:ext cx="4737948" cy="1459855"/>
          </a:xfrm>
          <a:prstGeom prst="uturnArrow">
            <a:avLst/>
          </a:prstGeom>
          <a:gradFill>
            <a:gsLst>
              <a:gs pos="0">
                <a:schemeClr val="tx1"/>
              </a:gs>
              <a:gs pos="74000">
                <a:schemeClr val="accent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1" name="Flèche vers le bas 120"/>
          <p:cNvSpPr/>
          <p:nvPr/>
        </p:nvSpPr>
        <p:spPr>
          <a:xfrm flipV="1">
            <a:off x="5173836" y="2647350"/>
            <a:ext cx="850023" cy="141211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lèche vers le bas 122"/>
          <p:cNvSpPr/>
          <p:nvPr/>
        </p:nvSpPr>
        <p:spPr>
          <a:xfrm flipV="1">
            <a:off x="5569006" y="2679928"/>
            <a:ext cx="92013" cy="13541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Flèche vers le bas 123"/>
          <p:cNvSpPr/>
          <p:nvPr/>
        </p:nvSpPr>
        <p:spPr>
          <a:xfrm flipV="1">
            <a:off x="7134780" y="2633349"/>
            <a:ext cx="483843" cy="141211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5173836" y="2276872"/>
            <a:ext cx="926022" cy="212423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6948264" y="2285802"/>
            <a:ext cx="926022" cy="212423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016721" y="1037848"/>
            <a:ext cx="3091160" cy="178510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En statique, à un instant t, il n’y a pas d’effet de substitution: La notion de temps de retour est souvent utilisée pour discuter la neutralité de la combustion du bois (= « </a:t>
            </a:r>
            <a:r>
              <a:rPr lang="fr-FR" sz="1100" b="1" u="sng" dirty="0"/>
              <a:t>dette carbone</a:t>
            </a:r>
            <a:r>
              <a:rPr lang="fr-FR" sz="1100" dirty="0"/>
              <a:t> »)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Pour </a:t>
            </a:r>
            <a:r>
              <a:rPr lang="fr-FR" sz="1100" dirty="0"/>
              <a:t>que la dette soit remboursée il faut (1) du temps, (2) une gestion forestière durable et </a:t>
            </a:r>
            <a:r>
              <a:rPr lang="fr-FR" sz="1100" dirty="0" smtClean="0"/>
              <a:t>(3) </a:t>
            </a:r>
            <a:r>
              <a:rPr lang="fr-FR" sz="1100" dirty="0"/>
              <a:t>des conditions de croissance </a:t>
            </a:r>
            <a:r>
              <a:rPr lang="fr-FR" sz="1100" b="1" u="sng" dirty="0"/>
              <a:t>au moins aussi favorables </a:t>
            </a:r>
            <a:r>
              <a:rPr lang="fr-FR" sz="1100" dirty="0"/>
              <a:t>que celles dont a profité l’arbre abattu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9020807" y="3381030"/>
            <a:ext cx="3081580" cy="229293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La substitution (en tCO2 équivalent) peut être définie comme </a:t>
            </a:r>
            <a:r>
              <a:rPr lang="fr-FR" sz="1100" b="1" u="sng" dirty="0"/>
              <a:t>le différentiel des émissions entre deux scénarios </a:t>
            </a:r>
            <a:r>
              <a:rPr lang="fr-FR" sz="1100" dirty="0"/>
              <a:t>visant à fournir le même service: un scénario de référence et un scénario alternatif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Typiquement: scénario de référence avec énergies fossiles et scénario alternatif avec bois-énergie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Le « </a:t>
            </a:r>
            <a:r>
              <a:rPr lang="fr-FR" sz="1100" b="1" u="sng" dirty="0"/>
              <a:t>coefficient de substitution</a:t>
            </a:r>
            <a:r>
              <a:rPr lang="fr-FR" sz="1100" dirty="0"/>
              <a:t> » (en tCO2/m3 ou </a:t>
            </a:r>
            <a:r>
              <a:rPr lang="fr-FR" sz="1100" dirty="0" err="1"/>
              <a:t>gC</a:t>
            </a:r>
            <a:r>
              <a:rPr lang="fr-FR" sz="1100" dirty="0"/>
              <a:t>) est la substitution divisée par la quantité de bois consommée supplémentaire ou le contenu carbone des produits bois</a:t>
            </a:r>
          </a:p>
        </p:txBody>
      </p:sp>
    </p:spTree>
    <p:extLst>
      <p:ext uri="{BB962C8B-B14F-4D97-AF65-F5344CB8AC3E}">
        <p14:creationId xmlns:p14="http://schemas.microsoft.com/office/powerpoint/2010/main" val="34256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052 0.13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15807 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6016 0.000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62 L -0.15651 0.003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325 L -0.15651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5" grpId="0" animBg="1"/>
      <p:bldP spid="86" grpId="0" animBg="1"/>
      <p:bldP spid="90" grpId="0" animBg="1"/>
      <p:bldP spid="91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3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Au-delà de l’ACV </a:t>
            </a:r>
            <a:r>
              <a:rPr lang="fr-FR" dirty="0" err="1" smtClean="0"/>
              <a:t>attributionnelle</a:t>
            </a:r>
            <a:r>
              <a:rPr lang="fr-FR" dirty="0" smtClean="0"/>
              <a:t>: les effets dynamiques et </a:t>
            </a:r>
            <a:r>
              <a:rPr lang="fr-FR" dirty="0" err="1" smtClean="0"/>
              <a:t>conséquentiels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20498" y="2160590"/>
            <a:ext cx="3453504" cy="371935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Hypothèses sur le cycle de vie des produits bois et substituts</a:t>
            </a:r>
          </a:p>
          <a:p>
            <a:r>
              <a:rPr lang="fr-FR" dirty="0" smtClean="0"/>
              <a:t>Dynamique du système étudié:</a:t>
            </a:r>
          </a:p>
          <a:p>
            <a:pPr lvl="1"/>
            <a:r>
              <a:rPr lang="fr-FR" dirty="0" smtClean="0"/>
              <a:t>En forêt: changement climatique</a:t>
            </a:r>
          </a:p>
          <a:p>
            <a:pPr lvl="1"/>
            <a:r>
              <a:rPr lang="fr-FR" dirty="0" smtClean="0"/>
              <a:t>Dans la société: effet </a:t>
            </a:r>
            <a:r>
              <a:rPr lang="fr-FR" dirty="0"/>
              <a:t>de la croissance démographique, économique et des politiques</a:t>
            </a:r>
          </a:p>
          <a:p>
            <a:pPr lvl="1"/>
            <a:r>
              <a:rPr lang="fr-FR" dirty="0"/>
              <a:t>Gains technologiques </a:t>
            </a:r>
            <a:endParaRPr lang="fr-FR" dirty="0" smtClean="0"/>
          </a:p>
          <a:p>
            <a:r>
              <a:rPr lang="fr-FR" dirty="0" smtClean="0"/>
              <a:t>Effets indirects « </a:t>
            </a:r>
            <a:r>
              <a:rPr lang="fr-FR" dirty="0" err="1" smtClean="0"/>
              <a:t>conséquentiels</a:t>
            </a:r>
            <a:r>
              <a:rPr lang="fr-FR" dirty="0" smtClean="0"/>
              <a:t> »:</a:t>
            </a:r>
          </a:p>
          <a:p>
            <a:pPr lvl="1"/>
            <a:r>
              <a:rPr lang="fr-FR" dirty="0" smtClean="0"/>
              <a:t>Effets indirects sur la consommation</a:t>
            </a:r>
          </a:p>
          <a:p>
            <a:pPr lvl="1"/>
            <a:r>
              <a:rPr lang="fr-FR" dirty="0" smtClean="0"/>
              <a:t>Effets indirect sur la production d’autres produits bois</a:t>
            </a:r>
          </a:p>
          <a:p>
            <a:pPr lvl="1"/>
            <a:r>
              <a:rPr lang="fr-FR" dirty="0" smtClean="0"/>
              <a:t>Effets indirects sur le changement d’usage des terres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1.png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6448" y="2326507"/>
            <a:ext cx="5734050" cy="335216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ZoneTexte 5"/>
          <p:cNvSpPr txBox="1"/>
          <p:nvPr/>
        </p:nvSpPr>
        <p:spPr>
          <a:xfrm>
            <a:off x="1084084" y="5793037"/>
            <a:ext cx="2818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In: Valade et al., 2019, travail en cours</a:t>
            </a:r>
          </a:p>
          <a:p>
            <a:r>
              <a:rPr lang="fr-FR" sz="1100" i="1" dirty="0" smtClean="0"/>
              <a:t>Figure réalisée par Aude Valade </a:t>
            </a:r>
            <a:endParaRPr lang="fr-FR" sz="1100" i="1" dirty="0"/>
          </a:p>
        </p:txBody>
      </p:sp>
      <p:sp>
        <p:nvSpPr>
          <p:cNvPr id="7" name="Rectangle 6"/>
          <p:cNvSpPr/>
          <p:nvPr/>
        </p:nvSpPr>
        <p:spPr>
          <a:xfrm>
            <a:off x="5820498" y="2615878"/>
            <a:ext cx="3497122" cy="29746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70783" y="5678672"/>
            <a:ext cx="3283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Pourquoi et comment ces facteurs influencent-ils le calcul de la </a:t>
            </a:r>
            <a:r>
              <a:rPr lang="fr-FR" b="1" dirty="0" smtClean="0">
                <a:solidFill>
                  <a:srgbClr val="FF0000"/>
                </a:solidFill>
              </a:rPr>
              <a:t>substitution?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d’étude simplifié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951" y="1816091"/>
            <a:ext cx="7977849" cy="2551227"/>
          </a:xfrm>
        </p:spPr>
        <p:txBody>
          <a:bodyPr/>
          <a:lstStyle/>
          <a:p>
            <a:r>
              <a:rPr lang="fr-FR" dirty="0" smtClean="0"/>
              <a:t>Scénario de référence simplifié: utilisation d’énergie fossile (par ex. pour la chaleur) émettant 3 unités de carbone pour un service donné</a:t>
            </a:r>
          </a:p>
          <a:p>
            <a:r>
              <a:rPr lang="fr-FR" dirty="0" smtClean="0"/>
              <a:t>Scénario alternatif associé: utilisation de bois énergie pour la chaleur émettant 2 unités de carbone pour le même service</a:t>
            </a:r>
          </a:p>
          <a:p>
            <a:pPr lvl="1"/>
            <a:r>
              <a:rPr lang="fr-FR" dirty="0" smtClean="0"/>
              <a:t>La substitution est donc positive et égale à 1 unité de C</a:t>
            </a:r>
          </a:p>
          <a:p>
            <a:r>
              <a:rPr lang="fr-FR" b="1" i="1" dirty="0" smtClean="0"/>
              <a:t>Comment la prise en compte des dynamiques et des effets </a:t>
            </a:r>
            <a:r>
              <a:rPr lang="fr-FR" b="1" i="1" dirty="0" err="1" smtClean="0"/>
              <a:t>conséquentiels</a:t>
            </a:r>
            <a:r>
              <a:rPr lang="fr-FR" b="1" i="1" dirty="0" smtClean="0"/>
              <a:t> peut-elle modifier ce résultat? </a:t>
            </a:r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3975" y="6072631"/>
            <a:ext cx="683339" cy="365125"/>
          </a:xfrm>
        </p:spPr>
        <p:txBody>
          <a:bodyPr/>
          <a:lstStyle/>
          <a:p>
            <a:fld id="{0D9712C3-466B-47E9-9E7D-70A32845AB9B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470902"/>
              </p:ext>
            </p:extLst>
          </p:nvPr>
        </p:nvGraphicFramePr>
        <p:xfrm>
          <a:off x="2705753" y="4417062"/>
          <a:ext cx="4968001" cy="142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07" y="4359694"/>
            <a:ext cx="619637" cy="3675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679" y="4195153"/>
            <a:ext cx="343216" cy="4405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372" y="4259996"/>
            <a:ext cx="374717" cy="475361"/>
          </a:xfrm>
          <a:prstGeom prst="rect">
            <a:avLst/>
          </a:prstGeom>
        </p:spPr>
      </p:pic>
      <p:pic>
        <p:nvPicPr>
          <p:cNvPr id="10" name="Picture 3" descr="C:\Users\Sylvain\AppData\Local\Microsoft\Windows\Temporary Internet Files\Content.IE5\8WW846IK\wheat-312037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64" y="4359694"/>
            <a:ext cx="270981" cy="2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441827" y="6163414"/>
            <a:ext cx="164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Emissions liées aux autres produits bois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302810" y="5995386"/>
            <a:ext cx="164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Emissions liées aux changements d’usage des sols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869410" y="5672276"/>
            <a:ext cx="164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Emissions liées aux dynamiques en forêt 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17488" y="6180052"/>
            <a:ext cx="139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Emissions liées au bois énergie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100171" y="5342976"/>
            <a:ext cx="164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Emissions liées au substitut = énergies fossiles</a:t>
            </a:r>
            <a:endParaRPr lang="fr-FR" sz="1200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20432"/>
              </p:ext>
            </p:extLst>
          </p:nvPr>
        </p:nvGraphicFramePr>
        <p:xfrm>
          <a:off x="7860887" y="2570701"/>
          <a:ext cx="3381816" cy="149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0" name="Connecteur droit 19"/>
          <p:cNvCxnSpPr>
            <a:stCxn id="17" idx="0"/>
          </p:cNvCxnSpPr>
          <p:nvPr/>
        </p:nvCxnSpPr>
        <p:spPr>
          <a:xfrm flipV="1">
            <a:off x="1921974" y="4928993"/>
            <a:ext cx="2007476" cy="413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6" idx="0"/>
          </p:cNvCxnSpPr>
          <p:nvPr/>
        </p:nvCxnSpPr>
        <p:spPr>
          <a:xfrm flipV="1">
            <a:off x="2415539" y="4960267"/>
            <a:ext cx="2018140" cy="1219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2" idx="0"/>
          </p:cNvCxnSpPr>
          <p:nvPr/>
        </p:nvCxnSpPr>
        <p:spPr>
          <a:xfrm flipV="1">
            <a:off x="4263630" y="4991541"/>
            <a:ext cx="588217" cy="1171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4" idx="0"/>
          </p:cNvCxnSpPr>
          <p:nvPr/>
        </p:nvCxnSpPr>
        <p:spPr>
          <a:xfrm flipH="1" flipV="1">
            <a:off x="5351844" y="4991541"/>
            <a:ext cx="772769" cy="1003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5" idx="0"/>
          </p:cNvCxnSpPr>
          <p:nvPr/>
        </p:nvCxnSpPr>
        <p:spPr>
          <a:xfrm flipH="1" flipV="1">
            <a:off x="5738229" y="4991542"/>
            <a:ext cx="1952984" cy="680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963968" y="4710784"/>
            <a:ext cx="164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Substitution résultante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37" name="Connecteur droit 36"/>
          <p:cNvCxnSpPr>
            <a:stCxn id="36" idx="1"/>
          </p:cNvCxnSpPr>
          <p:nvPr/>
        </p:nvCxnSpPr>
        <p:spPr>
          <a:xfrm flipH="1" flipV="1">
            <a:off x="6220767" y="4915347"/>
            <a:ext cx="1743201" cy="26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387" y="4287566"/>
            <a:ext cx="247656" cy="350689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352069" y="4550691"/>
            <a:ext cx="253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/>
              <a:t>Légende graphique:</a:t>
            </a:r>
            <a:endParaRPr lang="fr-FR" i="1" u="sng" dirty="0"/>
          </a:p>
        </p:txBody>
      </p:sp>
    </p:spTree>
    <p:extLst>
      <p:ext uri="{BB962C8B-B14F-4D97-AF65-F5344CB8AC3E}">
        <p14:creationId xmlns:p14="http://schemas.microsoft.com/office/powerpoint/2010/main" val="578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Graphic spid="18" grpId="0">
        <p:bldAsOne/>
      </p:bldGraphic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Changement climatique </a:t>
            </a:r>
            <a:r>
              <a:rPr lang="fr-FR" dirty="0" smtClean="0"/>
              <a:t>et dynamique forestière: impact sur la substitution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6117005" cy="3880773"/>
          </a:xfrm>
        </p:spPr>
        <p:txBody>
          <a:bodyPr/>
          <a:lstStyle/>
          <a:p>
            <a:r>
              <a:rPr lang="fr-FR" dirty="0" smtClean="0"/>
              <a:t>Le principe de neutralité carbone = on considère que les émissions biogéniques sont nulles (ACV conventionnelle)</a:t>
            </a:r>
          </a:p>
          <a:p>
            <a:pPr lvl="1"/>
            <a:r>
              <a:rPr lang="fr-FR" dirty="0" smtClean="0"/>
              <a:t>Revient à prendre l’équilibre forestier comme scénario de référence pour </a:t>
            </a:r>
            <a:r>
              <a:rPr lang="fr-FR" dirty="0" smtClean="0"/>
              <a:t>l</a:t>
            </a:r>
            <a:r>
              <a:rPr lang="fr-FR" dirty="0" smtClean="0"/>
              <a:t>’</a:t>
            </a:r>
            <a:r>
              <a:rPr lang="fr-FR" dirty="0" smtClean="0"/>
              <a:t>amont </a:t>
            </a:r>
            <a:r>
              <a:rPr lang="fr-FR" dirty="0" smtClean="0"/>
              <a:t>(majorité es études)</a:t>
            </a:r>
          </a:p>
          <a:p>
            <a:pPr lvl="1"/>
            <a:r>
              <a:rPr lang="fr-FR" dirty="0" smtClean="0"/>
              <a:t>Mais les forêts vieillissantes sont des puits de C </a:t>
            </a:r>
          </a:p>
          <a:p>
            <a:r>
              <a:rPr lang="fr-FR" dirty="0" smtClean="0"/>
              <a:t>Et incertitude </a:t>
            </a:r>
            <a:r>
              <a:rPr lang="fr-FR" dirty="0" smtClean="0"/>
              <a:t>totale sur les puits forestiers </a:t>
            </a:r>
            <a:r>
              <a:rPr lang="fr-FR" dirty="0" smtClean="0"/>
              <a:t>futurs</a:t>
            </a:r>
          </a:p>
          <a:p>
            <a:pPr lvl="1"/>
            <a:r>
              <a:rPr lang="fr-FR" dirty="0" smtClean="0"/>
              <a:t>Même en forçant les modèles </a:t>
            </a:r>
            <a:r>
              <a:rPr lang="fr-FR" dirty="0"/>
              <a:t>avec un même scénario d’émission et d’usage des terres</a:t>
            </a:r>
            <a:r>
              <a:rPr lang="fr-FR" dirty="0" smtClean="0"/>
              <a:t> (</a:t>
            </a:r>
            <a:r>
              <a:rPr lang="fr-FR" dirty="0" err="1" smtClean="0"/>
              <a:t>Friedlingstein</a:t>
            </a:r>
            <a:r>
              <a:rPr lang="fr-FR" dirty="0" smtClean="0"/>
              <a:t> et al., 2014)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5</a:t>
            </a:fld>
            <a:endParaRPr lang="fr-FR"/>
          </a:p>
        </p:txBody>
      </p:sp>
      <p:sp>
        <p:nvSpPr>
          <p:cNvPr id="5" name="Demi-tour 4"/>
          <p:cNvSpPr/>
          <p:nvPr/>
        </p:nvSpPr>
        <p:spPr>
          <a:xfrm flipH="1">
            <a:off x="5543050" y="2508053"/>
            <a:ext cx="1201884" cy="561985"/>
          </a:xfrm>
          <a:prstGeom prst="uturnArrow">
            <a:avLst/>
          </a:prstGeom>
          <a:gradFill>
            <a:gsLst>
              <a:gs pos="0">
                <a:schemeClr val="tx1"/>
              </a:gs>
              <a:gs pos="74000">
                <a:schemeClr val="accent2">
                  <a:lumMod val="75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7"/>
          <a:stretch/>
        </p:blipFill>
        <p:spPr>
          <a:xfrm>
            <a:off x="7143379" y="1898400"/>
            <a:ext cx="2393719" cy="2202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9942" t="52806" r="27557" b="3848"/>
          <a:stretch/>
        </p:blipFill>
        <p:spPr>
          <a:xfrm>
            <a:off x="7063843" y="4249955"/>
            <a:ext cx="2686728" cy="21565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883569" y="4055337"/>
            <a:ext cx="1840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Luyssaert et al., 2008</a:t>
            </a:r>
            <a:endParaRPr lang="fr-FR" sz="1100" i="1" dirty="0"/>
          </a:p>
        </p:txBody>
      </p:sp>
      <p:sp>
        <p:nvSpPr>
          <p:cNvPr id="9" name="Rectangle 8"/>
          <p:cNvSpPr/>
          <p:nvPr/>
        </p:nvSpPr>
        <p:spPr>
          <a:xfrm>
            <a:off x="7143379" y="6496352"/>
            <a:ext cx="1843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err="1"/>
              <a:t>Friedlingstein</a:t>
            </a:r>
            <a:r>
              <a:rPr lang="fr-FR" sz="1100" i="1" dirty="0"/>
              <a:t> et al., 2014</a:t>
            </a:r>
          </a:p>
        </p:txBody>
      </p:sp>
      <p:sp>
        <p:nvSpPr>
          <p:cNvPr id="10" name="Ellipse 9"/>
          <p:cNvSpPr/>
          <p:nvPr/>
        </p:nvSpPr>
        <p:spPr>
          <a:xfrm>
            <a:off x="9207661" y="4548851"/>
            <a:ext cx="451412" cy="798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207661" y="5242709"/>
            <a:ext cx="451412" cy="649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6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Changement climatique et dynamique forestière: impact sur la substitution </a:t>
            </a:r>
            <a:r>
              <a:rPr lang="fr-FR" dirty="0" smtClean="0"/>
              <a:t>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4380647" cy="3880773"/>
          </a:xfrm>
        </p:spPr>
        <p:txBody>
          <a:bodyPr>
            <a:normAutofit/>
          </a:bodyPr>
          <a:lstStyle/>
          <a:p>
            <a:r>
              <a:rPr lang="fr-FR" dirty="0"/>
              <a:t>Selon </a:t>
            </a:r>
            <a:r>
              <a:rPr lang="fr-FR" dirty="0" smtClean="0"/>
              <a:t>que la forêt devient puits </a:t>
            </a:r>
            <a:r>
              <a:rPr lang="fr-FR" dirty="0"/>
              <a:t>ou </a:t>
            </a:r>
            <a:r>
              <a:rPr lang="fr-FR" dirty="0" smtClean="0"/>
              <a:t>source</a:t>
            </a:r>
            <a:r>
              <a:rPr lang="fr-FR" dirty="0"/>
              <a:t>: l’impact d’une récolte supplémentaire est différent </a:t>
            </a:r>
            <a:endParaRPr lang="fr-FR" dirty="0" smtClean="0"/>
          </a:p>
          <a:p>
            <a:pPr lvl="1"/>
            <a:r>
              <a:rPr lang="fr-FR" dirty="0" smtClean="0"/>
              <a:t>Projet </a:t>
            </a:r>
            <a:r>
              <a:rPr lang="fr-FR" dirty="0" smtClean="0"/>
              <a:t>BICAFF: </a:t>
            </a:r>
            <a:r>
              <a:rPr lang="fr-FR" i="1" dirty="0" smtClean="0"/>
              <a:t>« </a:t>
            </a:r>
            <a:r>
              <a:rPr lang="fr-FR" i="1" dirty="0"/>
              <a:t>Récolter </a:t>
            </a:r>
            <a:r>
              <a:rPr lang="fr-FR" i="1" dirty="0" smtClean="0"/>
              <a:t>davantage </a:t>
            </a:r>
            <a:r>
              <a:rPr lang="fr-FR" i="1" dirty="0"/>
              <a:t>de bois pourrait augmenter l’efficacité de la séquestration si les changements environnementaux inversaient le puits de carbone in-situ actuel en une source </a:t>
            </a:r>
            <a:r>
              <a:rPr lang="fr-FR" i="1" dirty="0" smtClean="0"/>
              <a:t>mais </a:t>
            </a:r>
            <a:r>
              <a:rPr lang="fr-FR" i="1" dirty="0"/>
              <a:t>ce ne serait pas suffisant. Le bois additionnel devrait être dirigé vers les filières où son potentiel de substitution est le plus </a:t>
            </a:r>
            <a:r>
              <a:rPr lang="fr-FR" i="1" dirty="0" smtClean="0"/>
              <a:t>fort </a:t>
            </a:r>
            <a:r>
              <a:rPr lang="fr-FR" i="1" dirty="0" smtClean="0"/>
              <a:t>» (</a:t>
            </a:r>
            <a:r>
              <a:rPr lang="fr-FR" dirty="0" smtClean="0"/>
              <a:t>Valade </a:t>
            </a:r>
            <a:r>
              <a:rPr lang="fr-FR" dirty="0" smtClean="0"/>
              <a:t>et al., </a:t>
            </a:r>
            <a:r>
              <a:rPr lang="fr-FR" dirty="0" smtClean="0"/>
              <a:t>2015)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011" t="27412" r="30983" b="21442"/>
          <a:stretch/>
        </p:blipFill>
        <p:spPr>
          <a:xfrm>
            <a:off x="5057980" y="1750070"/>
            <a:ext cx="4236189" cy="2578861"/>
          </a:xfrm>
          <a:prstGeom prst="rect">
            <a:avLst/>
          </a:prstGeom>
        </p:spPr>
      </p:pic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79676"/>
              </p:ext>
            </p:extLst>
          </p:nvPr>
        </p:nvGraphicFramePr>
        <p:xfrm>
          <a:off x="5648446" y="4452822"/>
          <a:ext cx="3167095" cy="195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/>
          <p:cNvSpPr/>
          <p:nvPr/>
        </p:nvSpPr>
        <p:spPr>
          <a:xfrm>
            <a:off x="5648446" y="2025570"/>
            <a:ext cx="1302151" cy="734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859905" y="3166040"/>
            <a:ext cx="1302151" cy="734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>
            <a:off x="8657863" y="5063924"/>
            <a:ext cx="157678" cy="69448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736702" y="5180331"/>
            <a:ext cx="123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C00000"/>
                </a:solidFill>
              </a:rPr>
              <a:t>Incertitude sur la substitution 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09067" y="4394782"/>
            <a:ext cx="135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Impact de la récolte quand forêt puits de C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33385" y="6275735"/>
            <a:ext cx="148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Impact de la récolte quand forêt source de C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7598780" y="5063924"/>
            <a:ext cx="202557" cy="2720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0"/>
          </p:cNvCxnSpPr>
          <p:nvPr/>
        </p:nvCxnSpPr>
        <p:spPr>
          <a:xfrm flipV="1">
            <a:off x="7176074" y="6041363"/>
            <a:ext cx="422706" cy="23437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Démographie</a:t>
            </a:r>
            <a:r>
              <a:rPr lang="fr-FR" dirty="0" smtClean="0"/>
              <a:t>, </a:t>
            </a:r>
            <a:r>
              <a:rPr lang="fr-FR" dirty="0" smtClean="0"/>
              <a:t>croissance économique </a:t>
            </a:r>
            <a:r>
              <a:rPr lang="fr-FR" dirty="0" smtClean="0"/>
              <a:t>et </a:t>
            </a:r>
            <a:r>
              <a:rPr lang="fr-FR" dirty="0" smtClean="0"/>
              <a:t>politiques: impacts sur la substitution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6255901" cy="388077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Les </a:t>
            </a:r>
            <a:r>
              <a:rPr lang="en-GB" dirty="0" err="1" smtClean="0"/>
              <a:t>changements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la </a:t>
            </a:r>
            <a:r>
              <a:rPr lang="en-GB" dirty="0" err="1" smtClean="0"/>
              <a:t>taille</a:t>
            </a:r>
            <a:r>
              <a:rPr lang="en-GB" dirty="0" smtClean="0"/>
              <a:t> de la population, son </a:t>
            </a:r>
            <a:r>
              <a:rPr lang="en-GB" dirty="0" err="1" smtClean="0"/>
              <a:t>âge</a:t>
            </a:r>
            <a:r>
              <a:rPr lang="en-GB" dirty="0" smtClean="0"/>
              <a:t> et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richesse</a:t>
            </a:r>
            <a:r>
              <a:rPr lang="en-GB" dirty="0" smtClean="0"/>
              <a:t> </a:t>
            </a:r>
            <a:r>
              <a:rPr lang="en-GB" dirty="0" err="1" smtClean="0"/>
              <a:t>ainsi</a:t>
            </a:r>
            <a:r>
              <a:rPr lang="en-GB" dirty="0" smtClean="0"/>
              <a:t> que la </a:t>
            </a:r>
            <a:r>
              <a:rPr lang="en-GB" dirty="0" err="1" smtClean="0"/>
              <a:t>croissance</a:t>
            </a:r>
            <a:r>
              <a:rPr lang="en-GB" dirty="0" smtClean="0"/>
              <a:t> </a:t>
            </a:r>
            <a:r>
              <a:rPr lang="en-GB" dirty="0" err="1" smtClean="0"/>
              <a:t>économique</a:t>
            </a:r>
            <a:r>
              <a:rPr lang="en-GB" dirty="0" smtClean="0"/>
              <a:t> se </a:t>
            </a:r>
            <a:r>
              <a:rPr lang="en-GB" dirty="0" err="1" smtClean="0"/>
              <a:t>répercutent</a:t>
            </a:r>
            <a:r>
              <a:rPr lang="en-GB" dirty="0" smtClean="0"/>
              <a:t> sur la </a:t>
            </a:r>
            <a:r>
              <a:rPr lang="en-GB" dirty="0" err="1" smtClean="0"/>
              <a:t>demande</a:t>
            </a:r>
            <a:r>
              <a:rPr lang="en-GB" dirty="0" smtClean="0"/>
              <a:t> de bois (</a:t>
            </a:r>
            <a:r>
              <a:rPr lang="en-GB" dirty="0" err="1" smtClean="0"/>
              <a:t>Perlin</a:t>
            </a:r>
            <a:r>
              <a:rPr lang="en-GB" dirty="0" smtClean="0"/>
              <a:t>, 2</a:t>
            </a:r>
            <a:r>
              <a:rPr lang="en-GB" dirty="0" smtClean="0"/>
              <a:t>005)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Ces</a:t>
            </a:r>
            <a:r>
              <a:rPr lang="en-GB" dirty="0" smtClean="0"/>
              <a:t> </a:t>
            </a:r>
            <a:r>
              <a:rPr lang="en-GB" dirty="0" err="1" smtClean="0"/>
              <a:t>dynamiques</a:t>
            </a:r>
            <a:r>
              <a:rPr lang="en-GB" dirty="0" smtClean="0"/>
              <a:t> </a:t>
            </a:r>
            <a:r>
              <a:rPr lang="en-GB" dirty="0" err="1" smtClean="0"/>
              <a:t>doivent</a:t>
            </a:r>
            <a:r>
              <a:rPr lang="en-GB" dirty="0" smtClean="0"/>
              <a:t> </a:t>
            </a:r>
            <a:r>
              <a:rPr lang="en-GB" dirty="0" err="1" smtClean="0"/>
              <a:t>être</a:t>
            </a:r>
            <a:r>
              <a:rPr lang="en-GB" dirty="0" smtClean="0"/>
              <a:t> </a:t>
            </a:r>
            <a:r>
              <a:rPr lang="en-GB" dirty="0" err="1" smtClean="0"/>
              <a:t>incluses</a:t>
            </a:r>
            <a:r>
              <a:rPr lang="en-GB" dirty="0" smtClean="0"/>
              <a:t> </a:t>
            </a:r>
            <a:r>
              <a:rPr lang="en-GB" b="1" dirty="0" err="1" smtClean="0"/>
              <a:t>dans</a:t>
            </a:r>
            <a:r>
              <a:rPr lang="en-GB" b="1" dirty="0" smtClean="0"/>
              <a:t> les </a:t>
            </a:r>
            <a:r>
              <a:rPr lang="en-GB" b="1" dirty="0" err="1" smtClean="0"/>
              <a:t>deux</a:t>
            </a:r>
            <a:r>
              <a:rPr lang="en-GB" b="1" dirty="0" smtClean="0"/>
              <a:t> scenarios</a:t>
            </a:r>
            <a:r>
              <a:rPr lang="en-GB" dirty="0" smtClean="0"/>
              <a:t> (de </a:t>
            </a:r>
            <a:r>
              <a:rPr lang="en-GB" dirty="0" err="1" smtClean="0"/>
              <a:t>référence</a:t>
            </a:r>
            <a:r>
              <a:rPr lang="en-GB" dirty="0" smtClean="0"/>
              <a:t> et </a:t>
            </a:r>
            <a:r>
              <a:rPr lang="en-GB" dirty="0" err="1" smtClean="0"/>
              <a:t>alternatif</a:t>
            </a:r>
            <a:r>
              <a:rPr lang="en-GB" dirty="0"/>
              <a:t>)</a:t>
            </a:r>
            <a:endParaRPr lang="en-GB" dirty="0" smtClean="0"/>
          </a:p>
          <a:p>
            <a:pPr lvl="1"/>
            <a:r>
              <a:rPr lang="en-GB" dirty="0" smtClean="0"/>
              <a:t>Le </a:t>
            </a:r>
            <a:r>
              <a:rPr lang="en-GB" dirty="0" err="1" smtClean="0"/>
              <a:t>scénario</a:t>
            </a:r>
            <a:r>
              <a:rPr lang="en-GB" dirty="0" smtClean="0"/>
              <a:t> </a:t>
            </a:r>
            <a:r>
              <a:rPr lang="en-GB" dirty="0" err="1" smtClean="0"/>
              <a:t>altenatif</a:t>
            </a:r>
            <a:r>
              <a:rPr lang="en-GB" dirty="0" smtClean="0"/>
              <a:t> </a:t>
            </a:r>
            <a:r>
              <a:rPr lang="en-GB" dirty="0" err="1" smtClean="0"/>
              <a:t>tient</a:t>
            </a:r>
            <a:r>
              <a:rPr lang="en-GB" dirty="0" smtClean="0"/>
              <a:t> déjà </a:t>
            </a:r>
            <a:r>
              <a:rPr lang="en-GB" dirty="0" err="1" smtClean="0"/>
              <a:t>compte</a:t>
            </a:r>
            <a:r>
              <a:rPr lang="en-GB" dirty="0" smtClean="0"/>
              <a:t> de </a:t>
            </a:r>
            <a:r>
              <a:rPr lang="en-GB" dirty="0" err="1" smtClean="0"/>
              <a:t>l’augmentation</a:t>
            </a:r>
            <a:r>
              <a:rPr lang="en-GB" dirty="0" smtClean="0"/>
              <a:t> de la </a:t>
            </a:r>
            <a:r>
              <a:rPr lang="en-GB" dirty="0" err="1" smtClean="0"/>
              <a:t>demande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bois</a:t>
            </a:r>
          </a:p>
          <a:p>
            <a:pPr lvl="1"/>
            <a:r>
              <a:rPr lang="en-GB" dirty="0" err="1" smtClean="0"/>
              <a:t>Mais</a:t>
            </a:r>
            <a:r>
              <a:rPr lang="en-GB" dirty="0" smtClean="0"/>
              <a:t> on </a:t>
            </a:r>
            <a:r>
              <a:rPr lang="en-GB" dirty="0" err="1" smtClean="0"/>
              <a:t>oublie</a:t>
            </a:r>
            <a:r>
              <a:rPr lang="en-GB" dirty="0" smtClean="0"/>
              <a:t> </a:t>
            </a:r>
            <a:r>
              <a:rPr lang="en-GB" dirty="0" err="1" smtClean="0"/>
              <a:t>souvent</a:t>
            </a:r>
            <a:r>
              <a:rPr lang="en-GB" dirty="0" smtClean="0"/>
              <a:t> ce qui se </a:t>
            </a:r>
            <a:r>
              <a:rPr lang="en-GB" dirty="0" err="1" smtClean="0"/>
              <a:t>passe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dirty="0" err="1" smtClean="0"/>
              <a:t>scénario</a:t>
            </a:r>
            <a:r>
              <a:rPr lang="en-GB" dirty="0" smtClean="0"/>
              <a:t> de </a:t>
            </a:r>
            <a:r>
              <a:rPr lang="en-GB" dirty="0" err="1" smtClean="0"/>
              <a:t>référence</a:t>
            </a:r>
            <a:r>
              <a:rPr lang="en-GB" dirty="0" smtClean="0"/>
              <a:t>! </a:t>
            </a:r>
          </a:p>
          <a:p>
            <a:pPr lvl="1"/>
            <a:r>
              <a:rPr lang="en-GB" dirty="0" smtClean="0"/>
              <a:t>La </a:t>
            </a:r>
            <a:r>
              <a:rPr lang="en-GB" dirty="0" err="1" smtClean="0"/>
              <a:t>consommation</a:t>
            </a:r>
            <a:r>
              <a:rPr lang="en-GB" dirty="0" smtClean="0"/>
              <a:t> </a:t>
            </a:r>
            <a:r>
              <a:rPr lang="en-GB" dirty="0" err="1" smtClean="0"/>
              <a:t>supplémentaire</a:t>
            </a:r>
            <a:r>
              <a:rPr lang="en-GB" dirty="0" smtClean="0"/>
              <a:t> de bois </a:t>
            </a:r>
            <a:r>
              <a:rPr lang="en-GB" dirty="0" err="1" smtClean="0"/>
              <a:t>est-elle</a:t>
            </a:r>
            <a:r>
              <a:rPr lang="en-GB" dirty="0" smtClean="0"/>
              <a:t> </a:t>
            </a:r>
            <a:r>
              <a:rPr lang="en-GB" b="1" u="sng" dirty="0" err="1" smtClean="0"/>
              <a:t>intentionnelle</a:t>
            </a:r>
            <a:r>
              <a:rPr lang="en-GB" b="1" u="sng" dirty="0" smtClean="0"/>
              <a:t>?</a:t>
            </a:r>
            <a:r>
              <a:rPr lang="en-GB" dirty="0" smtClean="0"/>
              <a:t> </a:t>
            </a:r>
            <a:r>
              <a:rPr lang="en-GB" dirty="0" err="1" smtClean="0"/>
              <a:t>Remplace</a:t>
            </a:r>
            <a:r>
              <a:rPr lang="en-GB" dirty="0" smtClean="0"/>
              <a:t>-t-</a:t>
            </a:r>
            <a:r>
              <a:rPr lang="en-GB" dirty="0" err="1" smtClean="0"/>
              <a:t>elle</a:t>
            </a:r>
            <a:r>
              <a:rPr lang="en-GB" dirty="0" smtClean="0"/>
              <a:t> </a:t>
            </a:r>
            <a:r>
              <a:rPr lang="en-GB" dirty="0" err="1" smtClean="0"/>
              <a:t>intentionnellement</a:t>
            </a:r>
            <a:r>
              <a:rPr lang="en-GB" dirty="0" smtClean="0"/>
              <a:t> le </a:t>
            </a:r>
            <a:r>
              <a:rPr lang="en-GB" dirty="0" err="1" smtClean="0"/>
              <a:t>substitut</a:t>
            </a:r>
            <a:r>
              <a:rPr lang="en-GB" dirty="0" smtClean="0"/>
              <a:t>?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bien</a:t>
            </a:r>
            <a:r>
              <a:rPr lang="en-GB" dirty="0" smtClean="0"/>
              <a:t> </a:t>
            </a:r>
            <a:r>
              <a:rPr lang="en-GB" dirty="0" err="1" smtClean="0"/>
              <a:t>est-elle</a:t>
            </a:r>
            <a:r>
              <a:rPr lang="en-GB" dirty="0" smtClean="0"/>
              <a:t> </a:t>
            </a:r>
            <a:r>
              <a:rPr lang="en-GB" dirty="0" err="1" smtClean="0"/>
              <a:t>liée</a:t>
            </a:r>
            <a:r>
              <a:rPr lang="en-GB" dirty="0" smtClean="0"/>
              <a:t> à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dynamique</a:t>
            </a:r>
            <a:r>
              <a:rPr lang="en-GB" dirty="0" smtClean="0"/>
              <a:t> </a:t>
            </a:r>
            <a:r>
              <a:rPr lang="en-GB" dirty="0" err="1" smtClean="0"/>
              <a:t>démographique</a:t>
            </a:r>
            <a:r>
              <a:rPr lang="en-GB" dirty="0" smtClean="0"/>
              <a:t>/</a:t>
            </a:r>
            <a:r>
              <a:rPr lang="en-GB" dirty="0" err="1" smtClean="0"/>
              <a:t>économique</a:t>
            </a:r>
            <a:r>
              <a:rPr lang="en-GB" dirty="0" smtClean="0"/>
              <a:t>  “</a:t>
            </a:r>
            <a:r>
              <a:rPr lang="en-GB" dirty="0" err="1" smtClean="0"/>
              <a:t>exogène</a:t>
            </a:r>
            <a:r>
              <a:rPr lang="en-GB" dirty="0" smtClean="0"/>
              <a:t>”?</a:t>
            </a:r>
            <a:endParaRPr lang="en-GB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61078"/>
              </p:ext>
            </p:extLst>
          </p:nvPr>
        </p:nvGraphicFramePr>
        <p:xfrm>
          <a:off x="6933235" y="2789106"/>
          <a:ext cx="3209248" cy="202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098341" y="4723725"/>
            <a:ext cx="33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Prise en compte de l’augmentation de croissance (1) uniquement dans le scénario de référence </a:t>
            </a:r>
            <a:r>
              <a:rPr lang="fr-FR" sz="1100" i="1" dirty="0" smtClean="0">
                <a:sym typeface="Wingdings" panose="05000000000000000000" pitchFamily="2" charset="2"/>
              </a:rPr>
              <a:t> surestimation de la substitution; (2) uniquement dans le scénario alternatif: sous-estimation de la substitution; (3): dans les deux  pas d’impact sur le résultat final</a:t>
            </a:r>
            <a:endParaRPr lang="fr-FR" sz="11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80120" y="3154497"/>
            <a:ext cx="38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(1)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7662700" y="3526795"/>
            <a:ext cx="390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(2)</a:t>
            </a:r>
            <a:endParaRPr lang="fr-FR" sz="1200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7500395" y="2725838"/>
            <a:ext cx="491924" cy="56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957192" y="2725838"/>
            <a:ext cx="21422" cy="895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857943" y="2465182"/>
            <a:ext cx="4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(3)</a:t>
            </a:r>
            <a:endParaRPr lang="fr-FR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9873205" y="4161099"/>
            <a:ext cx="0" cy="33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9873205" y="3735963"/>
            <a:ext cx="0" cy="365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779940" y="3803794"/>
            <a:ext cx="38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(1)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9785059" y="4164243"/>
            <a:ext cx="38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(2)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442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technologiques: impacts sur la substitution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6047557" cy="388077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Les innovations technologiques </a:t>
            </a:r>
            <a:r>
              <a:rPr lang="fr-FR" dirty="0" smtClean="0"/>
              <a:t>permettent de </a:t>
            </a:r>
            <a:r>
              <a:rPr lang="fr-FR" dirty="0"/>
              <a:t>réduire les émissions (</a:t>
            </a:r>
            <a:r>
              <a:rPr lang="fr-FR" dirty="0" err="1"/>
              <a:t>Greening</a:t>
            </a:r>
            <a:r>
              <a:rPr lang="fr-FR" dirty="0"/>
              <a:t> et al., 2000) et d’accroître </a:t>
            </a:r>
            <a:r>
              <a:rPr lang="fr-FR" dirty="0" smtClean="0"/>
              <a:t>la séquestration et </a:t>
            </a:r>
            <a:r>
              <a:rPr lang="fr-FR" dirty="0"/>
              <a:t>le stockage du carbone pour </a:t>
            </a:r>
            <a:r>
              <a:rPr lang="fr-FR" dirty="0" smtClean="0"/>
              <a:t>les filières des deux scénarios. </a:t>
            </a:r>
          </a:p>
          <a:p>
            <a:pPr lvl="1"/>
            <a:r>
              <a:rPr lang="fr-FR" dirty="0"/>
              <a:t>Par exemple, les émissions de l'industrie du fer et de l'acier pourraient diminuer en </a:t>
            </a:r>
            <a:r>
              <a:rPr lang="fr-FR" dirty="0" smtClean="0"/>
              <a:t>utilisant le </a:t>
            </a:r>
            <a:r>
              <a:rPr lang="fr-FR" dirty="0"/>
              <a:t>gaz de four à coke (un sous-produit) </a:t>
            </a:r>
            <a:r>
              <a:rPr lang="fr-FR" dirty="0" smtClean="0"/>
              <a:t>comme combustible.</a:t>
            </a:r>
          </a:p>
          <a:p>
            <a:pPr lvl="1"/>
            <a:r>
              <a:rPr lang="fr-FR" dirty="0" smtClean="0"/>
              <a:t>Autre exemple, l’innovation que constitue </a:t>
            </a:r>
            <a:r>
              <a:rPr lang="fr-FR" dirty="0" err="1" smtClean="0"/>
              <a:t>lz</a:t>
            </a:r>
            <a:r>
              <a:rPr lang="fr-FR" dirty="0" smtClean="0"/>
              <a:t> bois </a:t>
            </a:r>
            <a:r>
              <a:rPr lang="fr-FR" dirty="0"/>
              <a:t>lamellé-croisé permet la construction de bâtiments en bois sur plusieurs étages, offrant davantage de possibilités de remplacer </a:t>
            </a:r>
            <a:r>
              <a:rPr lang="fr-FR" dirty="0" smtClean="0"/>
              <a:t>l’acier par le bois.</a:t>
            </a:r>
          </a:p>
          <a:p>
            <a:r>
              <a:rPr lang="fr-FR" dirty="0"/>
              <a:t>L'émergence de nouvelles technologies doit être </a:t>
            </a:r>
            <a:r>
              <a:rPr lang="fr-FR" dirty="0" smtClean="0"/>
              <a:t>intégrée dans les ACV via des coefficients dynamiques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reconstitutions de substitutions passées </a:t>
            </a:r>
            <a:r>
              <a:rPr lang="fr-FR" dirty="0" smtClean="0"/>
              <a:t>doivent éviter </a:t>
            </a:r>
            <a:r>
              <a:rPr lang="fr-FR" dirty="0"/>
              <a:t>les anachronismes en utilisant uniquement les technologies disponibles au cours de la période considérée.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759377"/>
              </p:ext>
            </p:extLst>
          </p:nvPr>
        </p:nvGraphicFramePr>
        <p:xfrm>
          <a:off x="6807931" y="3110684"/>
          <a:ext cx="3428017" cy="175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049060" y="4739833"/>
            <a:ext cx="294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Selon que le gain technologique porte sur (1) le bois, (2) son substitut fossile ou (3) les deux, la substitution </a:t>
            </a:r>
            <a:r>
              <a:rPr lang="fr-FR" sz="1100" i="1" dirty="0" err="1" smtClean="0"/>
              <a:t>resp</a:t>
            </a:r>
            <a:r>
              <a:rPr lang="fr-FR" sz="1100" i="1" dirty="0" smtClean="0"/>
              <a:t>. augmente, diminue ou reste stable,</a:t>
            </a:r>
            <a:endParaRPr lang="fr-FR" sz="11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80120" y="3443862"/>
            <a:ext cx="38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(2)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7662700" y="3816160"/>
            <a:ext cx="390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(1)</a:t>
            </a:r>
            <a:endParaRPr lang="fr-FR" sz="1200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7500395" y="3015203"/>
            <a:ext cx="491924" cy="56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7957192" y="3015203"/>
            <a:ext cx="21422" cy="895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57943" y="2754547"/>
            <a:ext cx="4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(3)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64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12C3-466B-47E9-9E7D-70A32845AB9B}" type="slidenum">
              <a:rPr lang="fr-FR" smtClean="0"/>
              <a:t>9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378566" y="2830388"/>
            <a:ext cx="1355694" cy="538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7" name="Connecteur droit avec flèche 6"/>
          <p:cNvCxnSpPr/>
          <p:nvPr/>
        </p:nvCxnSpPr>
        <p:spPr>
          <a:xfrm>
            <a:off x="1933768" y="2791312"/>
            <a:ext cx="1500605" cy="1254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4" name="Rectangle à coins arrondis 13"/>
          <p:cNvSpPr/>
          <p:nvPr/>
        </p:nvSpPr>
        <p:spPr>
          <a:xfrm>
            <a:off x="795468" y="2040813"/>
            <a:ext cx="6201164" cy="1508154"/>
          </a:xfrm>
          <a:prstGeom prst="round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768381" y="2920963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</a:p>
        </p:txBody>
      </p:sp>
      <p:sp>
        <p:nvSpPr>
          <p:cNvPr id="16" name="Ellipse 15"/>
          <p:cNvSpPr/>
          <p:nvPr/>
        </p:nvSpPr>
        <p:spPr>
          <a:xfrm>
            <a:off x="2349884" y="2883500"/>
            <a:ext cx="576064" cy="453457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43777" y="3233381"/>
            <a:ext cx="174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b="1" dirty="0" smtClean="0">
                <a:solidFill>
                  <a:srgbClr val="4F81BD"/>
                </a:solidFill>
                <a:latin typeface="Calibri"/>
              </a:rPr>
              <a:t>Consommation </a:t>
            </a:r>
            <a:endParaRPr lang="fr-FR" b="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92" y="2160697"/>
            <a:ext cx="931735" cy="119584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7" y="2306792"/>
            <a:ext cx="956586" cy="947254"/>
          </a:xfrm>
          <a:prstGeom prst="rect">
            <a:avLst/>
          </a:prstGeom>
        </p:spPr>
      </p:pic>
      <p:graphicFrame>
        <p:nvGraphicFramePr>
          <p:cNvPr id="50" name="Graphique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291641"/>
              </p:ext>
            </p:extLst>
          </p:nvPr>
        </p:nvGraphicFramePr>
        <p:xfrm>
          <a:off x="7274272" y="1930400"/>
          <a:ext cx="3265292" cy="309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 smtClean="0"/>
              <a:t>Effets </a:t>
            </a:r>
            <a:r>
              <a:rPr lang="fr-FR" dirty="0" err="1" smtClean="0"/>
              <a:t>conséquentiels</a:t>
            </a:r>
            <a:r>
              <a:rPr lang="fr-FR" dirty="0" smtClean="0"/>
              <a:t> sur la consommation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677334" y="3873955"/>
            <a:ext cx="6568418" cy="2597947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C1: </a:t>
            </a:r>
            <a:r>
              <a:rPr lang="fr-FR" b="1" dirty="0"/>
              <a:t>effet de substitution de la consommation </a:t>
            </a:r>
            <a:r>
              <a:rPr lang="fr-FR" dirty="0"/>
              <a:t>= toutes choses étant égales par ailleurs, diminuer le prix du bois-énergie (par exemple via une subvention) augmente la consommation de bois-énergie et diminue celle de son </a:t>
            </a:r>
            <a:r>
              <a:rPr lang="fr-FR" dirty="0" smtClean="0"/>
              <a:t>substitut,</a:t>
            </a:r>
            <a:endParaRPr lang="fr-FR" dirty="0"/>
          </a:p>
          <a:p>
            <a:r>
              <a:rPr lang="fr-FR" dirty="0"/>
              <a:t>C2: </a:t>
            </a:r>
            <a:r>
              <a:rPr lang="fr-FR" b="1" dirty="0"/>
              <a:t>effet revenu </a:t>
            </a:r>
            <a:r>
              <a:rPr lang="fr-FR" dirty="0"/>
              <a:t>= </a:t>
            </a:r>
            <a:r>
              <a:rPr lang="fr-FR" dirty="0" smtClean="0"/>
              <a:t>l’augmentation </a:t>
            </a:r>
            <a:r>
              <a:rPr lang="fr-FR" dirty="0"/>
              <a:t>du pouvoir d’achat qui en résulte peut se traduire par une augmentation </a:t>
            </a:r>
            <a:r>
              <a:rPr lang="fr-FR" dirty="0" smtClean="0"/>
              <a:t>de la consommation d’autres </a:t>
            </a:r>
            <a:r>
              <a:rPr lang="fr-FR" dirty="0"/>
              <a:t>biens normaux </a:t>
            </a:r>
            <a:r>
              <a:rPr lang="fr-FR" dirty="0" smtClean="0"/>
              <a:t>(</a:t>
            </a:r>
            <a:r>
              <a:rPr lang="fr-FR" dirty="0" err="1" smtClean="0"/>
              <a:t>Azevedo</a:t>
            </a:r>
            <a:r>
              <a:rPr lang="fr-FR" dirty="0"/>
              <a:t>, </a:t>
            </a:r>
            <a:r>
              <a:rPr lang="fr-FR" dirty="0" smtClean="0"/>
              <a:t>2014) et du bien en question.</a:t>
            </a:r>
            <a:endParaRPr lang="fr-FR" dirty="0"/>
          </a:p>
          <a:p>
            <a:r>
              <a:rPr lang="fr-FR" dirty="0"/>
              <a:t>C1 + C2 = « </a:t>
            </a:r>
            <a:r>
              <a:rPr lang="fr-FR" b="1" dirty="0"/>
              <a:t>effet rebond </a:t>
            </a:r>
            <a:r>
              <a:rPr lang="fr-FR" dirty="0"/>
              <a:t>»/paradoxe de Jevons </a:t>
            </a:r>
            <a:r>
              <a:rPr lang="fr-FR" dirty="0">
                <a:sym typeface="Wingdings" panose="05000000000000000000" pitchFamily="2" charset="2"/>
              </a:rPr>
              <a:t> on utilise plus de bois qu’avant (exemple: on </a:t>
            </a:r>
            <a:r>
              <a:rPr lang="fr-FR" dirty="0" smtClean="0">
                <a:sym typeface="Wingdings" panose="05000000000000000000" pitchFamily="2" charset="2"/>
              </a:rPr>
              <a:t>chauffe une pièce à </a:t>
            </a:r>
            <a:r>
              <a:rPr lang="fr-FR" dirty="0">
                <a:sym typeface="Wingdings" panose="05000000000000000000" pitchFamily="2" charset="2"/>
              </a:rPr>
              <a:t>22 </a:t>
            </a:r>
            <a:r>
              <a:rPr lang="fr-FR" dirty="0" smtClean="0">
                <a:sym typeface="Wingdings" panose="05000000000000000000" pitchFamily="2" charset="2"/>
              </a:rPr>
              <a:t>degrés contre 19 auparavant), </a:t>
            </a:r>
            <a:r>
              <a:rPr lang="fr-FR" dirty="0">
                <a:sym typeface="Wingdings" panose="05000000000000000000" pitchFamily="2" charset="2"/>
              </a:rPr>
              <a:t>le service rendu n’est plus le </a:t>
            </a:r>
            <a:r>
              <a:rPr lang="fr-FR" dirty="0" smtClean="0">
                <a:sym typeface="Wingdings" panose="05000000000000000000" pitchFamily="2" charset="2"/>
              </a:rPr>
              <a:t>même.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Autre effet possible: </a:t>
            </a:r>
            <a:r>
              <a:rPr lang="fr-FR" b="1" dirty="0" smtClean="0">
                <a:sym typeface="Wingdings" panose="05000000000000000000" pitchFamily="2" charset="2"/>
              </a:rPr>
              <a:t>compensation morale </a:t>
            </a:r>
            <a:r>
              <a:rPr lang="fr-FR" dirty="0" smtClean="0">
                <a:sym typeface="Wingdings" panose="05000000000000000000" pitchFamily="2" charset="2"/>
              </a:rPr>
              <a:t>(Clot et al., 2014) 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343872" y="5018743"/>
            <a:ext cx="371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L’effet revenu et la compensation morale ont tendance à augmenter les émissions des biens normaux (1)+(2)+(3) ce qui tend à faire diminuer la substitution. </a:t>
            </a:r>
            <a:endParaRPr lang="fr-FR" sz="12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817432" y="1930400"/>
            <a:ext cx="4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(1)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228375" y="2343095"/>
            <a:ext cx="4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(2)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701446" y="3141048"/>
            <a:ext cx="41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(3)</a:t>
            </a:r>
            <a:endParaRPr lang="fr-FR" sz="1200" dirty="0"/>
          </a:p>
        </p:txBody>
      </p:sp>
      <p:sp>
        <p:nvSpPr>
          <p:cNvPr id="5" name="Accolade fermante 4"/>
          <p:cNvSpPr/>
          <p:nvPr/>
        </p:nvSpPr>
        <p:spPr>
          <a:xfrm>
            <a:off x="10428790" y="3477374"/>
            <a:ext cx="185195" cy="11119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568084" y="3802535"/>
            <a:ext cx="1041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C00000"/>
                </a:solidFill>
              </a:rPr>
              <a:t>Incertitudes</a:t>
            </a:r>
            <a:endParaRPr lang="fr-FR" sz="1200" dirty="0">
              <a:solidFill>
                <a:srgbClr val="C0000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197" y="2412135"/>
            <a:ext cx="653109" cy="92482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6731" y="2620094"/>
            <a:ext cx="439838" cy="8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/>
      <p:bldGraphic spid="50" grpId="0">
        <p:bldAsOne/>
      </p:bldGraphic>
      <p:bldP spid="2" grpId="0"/>
      <p:bldP spid="19" grpId="0"/>
      <p:bldP spid="20" grpId="0"/>
      <p:bldP spid="22" grpId="0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Facette">
  <a:themeElements>
    <a:clrScheme name="Personnalisé 6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1C6294"/>
      </a:accent1>
      <a:accent2>
        <a:srgbClr val="6B9F25"/>
      </a:accent2>
      <a:accent3>
        <a:srgbClr val="75BDA7"/>
      </a:accent3>
      <a:accent4>
        <a:srgbClr val="7A8C8E"/>
      </a:accent4>
      <a:accent5>
        <a:srgbClr val="1C6294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1680</TotalTime>
  <Words>1580</Words>
  <Application>Microsoft Office PowerPoint</Application>
  <PresentationFormat>Grand écran</PresentationFormat>
  <Paragraphs>172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Facette</vt:lpstr>
      <vt:lpstr>La substitution carbone par le bois-énergie comme mesure d’atténuation : fronts de sciences et questions en suspens</vt:lpstr>
      <vt:lpstr>Substitution carbone par le bois: de quoi parle-t-on? </vt:lpstr>
      <vt:lpstr>Au-delà de l’ACV attributionnelle: les effets dynamiques et conséquentiels</vt:lpstr>
      <vt:lpstr>Cas d’étude simplifié </vt:lpstr>
      <vt:lpstr>Changement climatique et dynamique forestière: impact sur la substitution (1/2)</vt:lpstr>
      <vt:lpstr>Changement climatique et dynamique forestière: impact sur la substitution (2/2)</vt:lpstr>
      <vt:lpstr>Démographie, croissance économique et politiques: impacts sur la substitution </vt:lpstr>
      <vt:lpstr>Gains technologiques: impacts sur la substitution </vt:lpstr>
      <vt:lpstr>Effets conséquentiels sur la consommation</vt:lpstr>
      <vt:lpstr>Effets conséquentiels sur la production</vt:lpstr>
      <vt:lpstr>Effets conséquentiels sur la production</vt:lpstr>
      <vt:lpstr>Effets des compétitions directes et indirectes entre productions de produits bois (P1 et PI1)</vt:lpstr>
      <vt:lpstr>Effets conséquentiels sur la production</vt:lpstr>
      <vt:lpstr>Effet sur le changement d’usage des terres </vt:lpstr>
      <vt:lpstr>Discussion &amp; take-home messages</vt:lpstr>
      <vt:lpstr>Références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Caurla</dc:creator>
  <cp:lastModifiedBy>Sylvain Caurla</cp:lastModifiedBy>
  <cp:revision>121</cp:revision>
  <dcterms:created xsi:type="dcterms:W3CDTF">2018-11-14T09:44:56Z</dcterms:created>
  <dcterms:modified xsi:type="dcterms:W3CDTF">2019-11-06T14:13:59Z</dcterms:modified>
</cp:coreProperties>
</file>